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trictFirstAndLastChars="0" embedTrueTypeFonts="1" saveSubsetFonts="1" autoCompressPictures="0">
  <p:sldMasterIdLst>
    <p:sldMasterId id="2147483648" r:id="rId4"/>
  </p:sldMasterIdLst>
  <p:notesMasterIdLst>
    <p:notesMasterId r:id="rId17"/>
  </p:notesMasterIdLst>
  <p:sldIdLst>
    <p:sldId id="257" r:id="rId5"/>
    <p:sldId id="269" r:id="rId6"/>
    <p:sldId id="272" r:id="rId7"/>
    <p:sldId id="280" r:id="rId8"/>
    <p:sldId id="276" r:id="rId9"/>
    <p:sldId id="279" r:id="rId10"/>
    <p:sldId id="283" r:id="rId11"/>
    <p:sldId id="284" r:id="rId12"/>
    <p:sldId id="281" r:id="rId13"/>
    <p:sldId id="278" r:id="rId14"/>
    <p:sldId id="277" r:id="rId15"/>
    <p:sldId id="270" r:id="rId16"/>
  </p:sldIdLst>
  <p:sldSz cx="12192000" cy="6858000"/>
  <p:notesSz cx="6858000" cy="9144000"/>
  <p:embeddedFontLst>
    <p:embeddedFont>
      <p:font typeface="Segoe UI" panose="020B0502040204020203"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jJPSM4xP7nuUEECCvyR025QzP/N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87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E961BA-9506-4B4E-E41E-FD474630CB15}" v="6" dt="2024-09-26T13:51:47.580"/>
    <p1510:client id="{332CFF99-D49B-679B-FEF6-574388BE61C0}" v="20" dt="2024-09-26T18:24:50.743"/>
    <p1510:client id="{4F672376-AAC9-F960-E079-AEE1D07E7CF9}" v="4" dt="2024-09-26T18:09:50.174"/>
    <p1510:client id="{9C436F25-569B-FA45-D1A4-C6541FE651E2}" v="36" dt="2024-09-25T20:14:20.988"/>
    <p1510:client id="{A6405279-2976-5D21-5D04-69FDDAF9739D}" v="5" dt="2024-09-25T19:50:52.716"/>
    <p1510:client id="{AFF1127B-D4F0-4117-8ECB-9E6CA2BF0BA4}" v="802" dt="2024-09-26T18:44:00.461"/>
    <p1510:client id="{BC44E5D6-F2C0-60B7-2A8A-E43A85596C1C}" v="40" dt="2024-09-26T12:59:51.4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0" autoAdjust="0"/>
    <p:restoredTop sz="0" autoAdjust="0"/>
  </p:normalViewPr>
  <p:slideViewPr>
    <p:cSldViewPr snapToGrid="0">
      <p:cViewPr varScale="1">
        <p:scale>
          <a:sx n="71" d="100"/>
          <a:sy n="71" d="100"/>
        </p:scale>
        <p:origin x="87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customschemas.google.com/relationships/presentationmetadata" Target="metadata"/><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buClr>
                <a:schemeClr val="dk1"/>
              </a:buClr>
            </a:pPr>
            <a:endParaRPr lang="en-US"/>
          </a:p>
        </p:txBody>
      </p:sp>
      <p:sp>
        <p:nvSpPr>
          <p:cNvPr id="107" name="Google Shape;107;g2ac194df0a2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07" name="Google Shape;107;g2ac194df0a2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64087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Will be part of intro slides in future sessions</a:t>
            </a:r>
            <a:endParaRPr/>
          </a:p>
        </p:txBody>
      </p:sp>
      <p:sp>
        <p:nvSpPr>
          <p:cNvPr id="107" name="Google Shape;107;g2ac194df0a2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41391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a:lnSpc>
                <a:spcPct val="100000"/>
              </a:lnSpc>
              <a:spcBef>
                <a:spcPts val="0"/>
              </a:spcBef>
              <a:spcAft>
                <a:spcPts val="0"/>
              </a:spcAft>
              <a:buNone/>
            </a:pPr>
            <a:r>
              <a:rPr lang="en-US"/>
              <a:t>https://app.smartsheet.com/b/form/d7b1cc948a424d849d977da80b65758e</a:t>
            </a:r>
          </a:p>
        </p:txBody>
      </p:sp>
      <p:sp>
        <p:nvSpPr>
          <p:cNvPr id="107" name="Google Shape;107;g2ac194df0a2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04088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07" name="Google Shape;107;g2ac194df0a2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13790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07" name="Google Shape;107;g2ac194df0a2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02023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07" name="Google Shape;107;g2ac194df0a2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39478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07" name="Google Shape;107;g2ac194df0a2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290255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We are trying our best to be expansive, not restrictive. Hopefully the message you take away from this is that there are a lot of possibilities, and if you are unsure, just ask! </a:t>
            </a:r>
            <a:endParaRPr/>
          </a:p>
        </p:txBody>
      </p:sp>
      <p:sp>
        <p:nvSpPr>
          <p:cNvPr id="107" name="Google Shape;107;g2ac194df0a2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960142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We are trying our best to be expansive, not restrictive. Hopefully the message you take away from this is that there are a lot of possibilities, and if you are unsure, just ask! </a:t>
            </a:r>
            <a:endParaRPr/>
          </a:p>
        </p:txBody>
      </p:sp>
      <p:sp>
        <p:nvSpPr>
          <p:cNvPr id="107" name="Google Shape;107;g2ac194df0a2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68719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We are trying our best to be expansive, not restrictive. Hopefully the message you take away from this is that there are a lot of possibilities, and if you are unsure, just ask! </a:t>
            </a:r>
          </a:p>
        </p:txBody>
      </p:sp>
      <p:sp>
        <p:nvSpPr>
          <p:cNvPr id="107" name="Google Shape;107;g2ac194df0a2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144095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ac194df0a2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2ac194df0a2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07" name="Google Shape;107;g2ac194df0a2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943832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Content Slide - Emphasized Single">
  <p:cSld name="1_Content Slide - Emphasized Single">
    <p:spTree>
      <p:nvGrpSpPr>
        <p:cNvPr id="1" name="Shape 15"/>
        <p:cNvGrpSpPr/>
        <p:nvPr/>
      </p:nvGrpSpPr>
      <p:grpSpPr>
        <a:xfrm>
          <a:off x="0" y="0"/>
          <a:ext cx="0" cy="0"/>
          <a:chOff x="0" y="0"/>
          <a:chExt cx="0" cy="0"/>
        </a:xfrm>
      </p:grpSpPr>
      <p:sp>
        <p:nvSpPr>
          <p:cNvPr id="16" name="Google Shape;16;p46"/>
          <p:cNvSpPr/>
          <p:nvPr/>
        </p:nvSpPr>
        <p:spPr>
          <a:xfrm>
            <a:off x="0" y="1"/>
            <a:ext cx="12192000" cy="1520188"/>
          </a:xfrm>
          <a:prstGeom prst="rect">
            <a:avLst/>
          </a:prstGeom>
          <a:solidFill>
            <a:srgbClr val="0021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chemeClr val="lt1"/>
              </a:solidFill>
              <a:latin typeface="Calibri" panose="020F0502020204030204" pitchFamily="34" charset="0"/>
              <a:ea typeface="Arial"/>
              <a:cs typeface="Calibri" panose="020F0502020204030204" pitchFamily="34" charset="0"/>
              <a:sym typeface="Arial"/>
            </a:endParaRPr>
          </a:p>
        </p:txBody>
      </p:sp>
      <p:sp>
        <p:nvSpPr>
          <p:cNvPr id="17" name="Google Shape;17;p46"/>
          <p:cNvSpPr txBox="1">
            <a:spLocks noGrp="1"/>
          </p:cNvSpPr>
          <p:nvPr>
            <p:ph type="body" idx="1"/>
          </p:nvPr>
        </p:nvSpPr>
        <p:spPr>
          <a:xfrm>
            <a:off x="526184" y="1898376"/>
            <a:ext cx="11156286" cy="4007119"/>
          </a:xfrm>
          <a:prstGeom prst="rect">
            <a:avLst/>
          </a:prstGeom>
          <a:noFill/>
          <a:ln>
            <a:noFill/>
          </a:ln>
        </p:spPr>
        <p:txBody>
          <a:bodyPr spcFirstLastPara="1" wrap="square" lIns="91425" tIns="45700" rIns="91425" bIns="45700" anchor="t" anchorCtr="0">
            <a:noAutofit/>
          </a:bodyPr>
          <a:lstStyle>
            <a:lvl1pPr marL="457200" marR="0" lvl="0" indent="-228600" algn="l">
              <a:lnSpc>
                <a:spcPct val="112000"/>
              </a:lnSpc>
              <a:spcBef>
                <a:spcPts val="1300"/>
              </a:spcBef>
              <a:spcAft>
                <a:spcPts val="0"/>
              </a:spcAft>
              <a:buClr>
                <a:schemeClr val="accent3"/>
              </a:buClr>
              <a:buSzPts val="1900"/>
              <a:buFont typeface="Arial"/>
              <a:buNone/>
              <a:defRPr sz="1900" b="0" i="0" u="none" strike="noStrike" cap="none">
                <a:solidFill>
                  <a:schemeClr val="accent3"/>
                </a:solidFill>
                <a:latin typeface="Calibri" panose="020F0502020204030204" pitchFamily="34" charset="0"/>
                <a:ea typeface="Helvetica Neue"/>
                <a:cs typeface="Calibri" panose="020F0502020204030204" pitchFamily="34" charset="0"/>
                <a:sym typeface="Helvetica Neue"/>
              </a:defRPr>
            </a:lvl1pPr>
            <a:lvl2pPr marL="914400" marR="0" lvl="1" indent="-342900" algn="l">
              <a:lnSpc>
                <a:spcPct val="110000"/>
              </a:lnSpc>
              <a:spcBef>
                <a:spcPts val="1100"/>
              </a:spcBef>
              <a:spcAft>
                <a:spcPts val="0"/>
              </a:spcAft>
              <a:buClr>
                <a:srgbClr val="51AF46"/>
              </a:buClr>
              <a:buSzPts val="1800"/>
              <a:buFont typeface="NTR"/>
              <a:buChar char="•"/>
              <a:defRPr sz="1800" b="0" i="0" u="none" strike="noStrike" cap="none">
                <a:solidFill>
                  <a:srgbClr val="3B5E87"/>
                </a:solidFill>
                <a:latin typeface="Helvetica Neue"/>
                <a:ea typeface="Helvetica Neue"/>
                <a:cs typeface="Helvetica Neue"/>
                <a:sym typeface="Helvetica Neue"/>
              </a:defRPr>
            </a:lvl2pPr>
            <a:lvl3pPr marL="1371600" marR="0" lvl="2" indent="-323850" algn="l">
              <a:lnSpc>
                <a:spcPct val="110000"/>
              </a:lnSpc>
              <a:spcBef>
                <a:spcPts val="700"/>
              </a:spcBef>
              <a:spcAft>
                <a:spcPts val="0"/>
              </a:spcAft>
              <a:buClr>
                <a:srgbClr val="51AF46"/>
              </a:buClr>
              <a:buSzPts val="1500"/>
              <a:buFont typeface="Noto Sans Symbols"/>
              <a:buChar char="▪"/>
              <a:defRPr sz="1500" b="0" i="0" u="none" strike="noStrike" cap="none">
                <a:solidFill>
                  <a:srgbClr val="3B5E87"/>
                </a:solidFill>
                <a:latin typeface="Helvetica Neue"/>
                <a:ea typeface="Helvetica Neue"/>
                <a:cs typeface="Helvetica Neue"/>
                <a:sym typeface="Helvetica Neue"/>
              </a:defRPr>
            </a:lvl3pPr>
            <a:lvl4pPr marL="1828800" marR="0" lvl="3" indent="-311150" algn="l">
              <a:lnSpc>
                <a:spcPct val="110000"/>
              </a:lnSpc>
              <a:spcBef>
                <a:spcPts val="700"/>
              </a:spcBef>
              <a:spcAft>
                <a:spcPts val="0"/>
              </a:spcAft>
              <a:buClr>
                <a:srgbClr val="51AF46"/>
              </a:buClr>
              <a:buSzPts val="1300"/>
              <a:buFont typeface="NTR"/>
              <a:buChar char="-"/>
              <a:defRPr sz="1300" b="0" i="0" u="none" strike="noStrike" cap="none">
                <a:solidFill>
                  <a:srgbClr val="3B5E87"/>
                </a:solidFill>
                <a:latin typeface="Helvetica Neue"/>
                <a:ea typeface="Helvetica Neue"/>
                <a:cs typeface="Helvetica Neue"/>
                <a:sym typeface="Helvetica Neue"/>
              </a:defRPr>
            </a:lvl4pPr>
            <a:lvl5pPr marL="2286000" marR="0" lvl="4" indent="-304800" algn="l">
              <a:lnSpc>
                <a:spcPct val="110000"/>
              </a:lnSpc>
              <a:spcBef>
                <a:spcPts val="600"/>
              </a:spcBef>
              <a:spcAft>
                <a:spcPts val="0"/>
              </a:spcAft>
              <a:buClr>
                <a:srgbClr val="51AF46"/>
              </a:buClr>
              <a:buSzPts val="1200"/>
              <a:buFont typeface="Arial"/>
              <a:buChar char="•"/>
              <a:defRPr sz="1200" b="0" i="0" u="none" strike="noStrike" cap="none">
                <a:solidFill>
                  <a:srgbClr val="3B5E87"/>
                </a:solidFill>
                <a:latin typeface="Helvetica Neue"/>
                <a:ea typeface="Helvetica Neue"/>
                <a:cs typeface="Helvetica Neue"/>
                <a:sym typeface="Helvetica Neue"/>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18" name="Google Shape;18;p46"/>
          <p:cNvCxnSpPr/>
          <p:nvPr/>
        </p:nvCxnSpPr>
        <p:spPr>
          <a:xfrm>
            <a:off x="526183" y="378189"/>
            <a:ext cx="629729" cy="0"/>
          </a:xfrm>
          <a:prstGeom prst="straightConnector1">
            <a:avLst/>
          </a:prstGeom>
          <a:noFill/>
          <a:ln w="139700" cap="flat" cmpd="sng">
            <a:solidFill>
              <a:schemeClr val="accent4"/>
            </a:solidFill>
            <a:prstDash val="solid"/>
            <a:miter lim="800000"/>
            <a:headEnd type="none" w="sm" len="sm"/>
            <a:tailEnd type="none" w="sm" len="sm"/>
          </a:ln>
        </p:spPr>
      </p:cxnSp>
      <p:sp>
        <p:nvSpPr>
          <p:cNvPr id="19" name="Google Shape;19;p46"/>
          <p:cNvSpPr txBox="1">
            <a:spLocks noGrp="1"/>
          </p:cNvSpPr>
          <p:nvPr>
            <p:ph type="title"/>
          </p:nvPr>
        </p:nvSpPr>
        <p:spPr>
          <a:xfrm>
            <a:off x="526184" y="577643"/>
            <a:ext cx="11156285" cy="788661"/>
          </a:xfrm>
          <a:prstGeom prst="rect">
            <a:avLst/>
          </a:prstGeom>
          <a:noFill/>
          <a:ln>
            <a:noFill/>
          </a:ln>
        </p:spPr>
        <p:txBody>
          <a:bodyPr spcFirstLastPara="1" wrap="square" lIns="91425" tIns="45700" rIns="91425" bIns="45700" anchor="t" anchorCtr="0">
            <a:noAutofit/>
          </a:bodyPr>
          <a:lstStyle>
            <a:lvl1pPr marR="0" lvl="0" algn="l">
              <a:lnSpc>
                <a:spcPct val="105000"/>
              </a:lnSpc>
              <a:spcBef>
                <a:spcPts val="0"/>
              </a:spcBef>
              <a:spcAft>
                <a:spcPts val="0"/>
              </a:spcAft>
              <a:buClr>
                <a:schemeClr val="lt1"/>
              </a:buClr>
              <a:buSzPts val="2599"/>
              <a:buFont typeface="Helvetica Neue"/>
              <a:buNone/>
              <a:defRPr sz="2599" b="0" i="0" u="none" strike="noStrike" cap="none">
                <a:solidFill>
                  <a:schemeClr val="lt1"/>
                </a:solidFill>
                <a:latin typeface="Calibri" panose="020F0502020204030204" pitchFamily="34" charset="0"/>
                <a:ea typeface="Helvetica Neue"/>
                <a:cs typeface="Calibri" panose="020F0502020204030204" pitchFamily="34" charset="0"/>
                <a:sym typeface="Helvetica Neue"/>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20" name="Google Shape;20;p46"/>
          <p:cNvCxnSpPr/>
          <p:nvPr/>
        </p:nvCxnSpPr>
        <p:spPr>
          <a:xfrm>
            <a:off x="11338334" y="6525888"/>
            <a:ext cx="395573" cy="0"/>
          </a:xfrm>
          <a:prstGeom prst="straightConnector1">
            <a:avLst/>
          </a:prstGeom>
          <a:noFill/>
          <a:ln w="63500" cap="flat" cmpd="sng">
            <a:solidFill>
              <a:srgbClr val="ABC1DA"/>
            </a:solidFill>
            <a:prstDash val="solid"/>
            <a:miter lim="800000"/>
            <a:headEnd type="none" w="sm" len="sm"/>
            <a:tailEnd type="none" w="sm" len="sm"/>
          </a:ln>
        </p:spPr>
      </p:cxnSp>
      <p:pic>
        <p:nvPicPr>
          <p:cNvPr id="21" name="Google Shape;21;p46"/>
          <p:cNvPicPr preferRelativeResize="0"/>
          <p:nvPr/>
        </p:nvPicPr>
        <p:blipFill rotWithShape="1">
          <a:blip r:embed="rId2">
            <a:alphaModFix/>
          </a:blip>
          <a:srcRect/>
          <a:stretch/>
        </p:blipFill>
        <p:spPr>
          <a:xfrm>
            <a:off x="526184" y="6230379"/>
            <a:ext cx="1511357" cy="33710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6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b="0" i="0">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66"/>
          <p:cNvSpPr>
            <a:spLocks noGrp="1"/>
          </p:cNvSpPr>
          <p:nvPr>
            <p:ph type="pic" idx="2"/>
          </p:nvPr>
        </p:nvSpPr>
        <p:spPr>
          <a:xfrm>
            <a:off x="5183188" y="987425"/>
            <a:ext cx="6172200" cy="4873625"/>
          </a:xfrm>
          <a:prstGeom prst="rect">
            <a:avLst/>
          </a:prstGeom>
          <a:noFill/>
          <a:ln>
            <a:noFill/>
          </a:ln>
        </p:spPr>
      </p:sp>
      <p:sp>
        <p:nvSpPr>
          <p:cNvPr id="75" name="Google Shape;75;p6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6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6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6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6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5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b="0" i="0">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5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Calibri" panose="020F0502020204030204" pitchFamily="34" charset="0"/>
                <a:cs typeface="Calibri" panose="020F0502020204030204" pitchFamily="34"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 name="Google Shape;25;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6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b="0" i="0">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6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6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6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6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panose="020F0502020204030204" pitchFamily="34" charset="0"/>
                <a:cs typeface="Calibri" panose="020F050202020403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6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b="0" i="0">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6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i="0">
                <a:latin typeface="Calibri" panose="020F0502020204030204" pitchFamily="34" charset="0"/>
                <a:cs typeface="Calibri" panose="020F0502020204030204" pitchFamily="34"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6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Calibri" panose="020F0502020204030204" pitchFamily="34" charset="0"/>
                <a:cs typeface="Calibri" panose="020F0502020204030204" pitchFamily="34"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a:p>
        </p:txBody>
      </p:sp>
      <p:sp>
        <p:nvSpPr>
          <p:cNvPr id="13" name="Google Shape;13;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lang="en-US"/>
          </a:p>
        </p:txBody>
      </p:sp>
      <p:sp>
        <p:nvSpPr>
          <p:cNvPr id="14" name="Google Shape;14;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panose="020F0502020204030204" pitchFamily="34" charset="0"/>
                <a:ea typeface="Calibri" panose="020F0502020204030204" pitchFamily="34" charset="0"/>
                <a:cs typeface="Calibri" panose="020F0502020204030204" pitchFamily="34" charset="0"/>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s://www.aihec.org/stem/tcu-buillding-bridges/"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g2ac194df0a2_1_0"/>
          <p:cNvSpPr/>
          <p:nvPr/>
        </p:nvSpPr>
        <p:spPr>
          <a:xfrm>
            <a:off x="0" y="447"/>
            <a:ext cx="12192000" cy="6857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0" name="Google Shape;110;g2ac194df0a2_1_0"/>
          <p:cNvSpPr/>
          <p:nvPr/>
        </p:nvSpPr>
        <p:spPr>
          <a:xfrm>
            <a:off x="0" y="447"/>
            <a:ext cx="4694400" cy="6857100"/>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solidFill>
                  <a:srgbClr val="FFFFFF"/>
                </a:solidFill>
                <a:latin typeface="Calibri" panose="020F0502020204030204" pitchFamily="34" charset="0"/>
                <a:cs typeface="Calibri" panose="020F0502020204030204" pitchFamily="34" charset="0"/>
                <a:sym typeface="Arial"/>
              </a:rPr>
              <a:t>\</a:t>
            </a:r>
            <a:endParaRPr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1" name="Google Shape;111;g2ac194df0a2_1_0"/>
          <p:cNvSpPr/>
          <p:nvPr/>
        </p:nvSpPr>
        <p:spPr>
          <a:xfrm>
            <a:off x="790936" y="241586"/>
            <a:ext cx="2909971" cy="3026144"/>
          </a:xfrm>
          <a:prstGeom prst="rect">
            <a:avLst/>
          </a:prstGeom>
          <a:solidFill>
            <a:srgbClr val="3A87AE"/>
          </a:solidFill>
          <a:ln>
            <a:noFill/>
          </a:ln>
          <a:effectLst>
            <a:outerShdw blurRad="50800" dist="38100" dir="2700000" algn="tl" rotWithShape="0">
              <a:prstClr val="black">
                <a:alpha val="40000"/>
              </a:prstClr>
            </a:outerShdw>
          </a:effectLst>
          <a:scene3d>
            <a:camera prst="orthographicFront"/>
            <a:lightRig rig="threePt" dir="t"/>
          </a:scene3d>
          <a:sp3d>
            <a:bevelT/>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6" name="Google Shape;116;g2ac194df0a2_1_0"/>
          <p:cNvSpPr txBox="1"/>
          <p:nvPr/>
        </p:nvSpPr>
        <p:spPr>
          <a:xfrm>
            <a:off x="5272290" y="244389"/>
            <a:ext cx="6089100" cy="74789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300"/>
              <a:buFont typeface="Arial"/>
              <a:buNone/>
            </a:pPr>
            <a:endParaRPr sz="4000" b="1" i="0" u="none" strike="noStrike">
              <a:latin typeface="Calibri"/>
              <a:ea typeface="Calibri"/>
              <a:cs typeface="Calibri"/>
              <a:sym typeface="Calibri"/>
            </a:endParaRPr>
          </a:p>
          <a:p>
            <a:pPr marL="0" marR="0" algn="ctr" fontAlgn="base">
              <a:lnSpc>
                <a:spcPct val="115000"/>
              </a:lnSpc>
              <a:spcBef>
                <a:spcPts val="0"/>
              </a:spcBef>
              <a:spcAft>
                <a:spcPts val="600"/>
              </a:spcAft>
            </a:pPr>
            <a:r>
              <a:rPr lang="en-US" sz="2800" b="1" cap="small">
                <a:latin typeface="Calibri" panose="020F0502020204030204" pitchFamily="34" charset="0"/>
                <a:ea typeface="Times New Roman" panose="02020603050405020304" pitchFamily="18" charset="0"/>
                <a:cs typeface="Calibri" panose="020F0502020204030204" pitchFamily="34" charset="0"/>
              </a:rPr>
              <a:t>Request for Proposals # 2</a:t>
            </a:r>
            <a:endParaRPr lang="en-US" sz="2800" b="1">
              <a:latin typeface="Calibri" panose="020F0502020204030204" pitchFamily="34" charset="0"/>
              <a:ea typeface="Times New Roman" panose="02020603050405020304" pitchFamily="18" charset="0"/>
              <a:cs typeface="Calibri" panose="020F0502020204030204" pitchFamily="34" charset="0"/>
            </a:endParaRPr>
          </a:p>
          <a:p>
            <a:pPr marL="0" marR="0" algn="ctr" fontAlgn="base">
              <a:lnSpc>
                <a:spcPct val="115000"/>
              </a:lnSpc>
              <a:spcBef>
                <a:spcPts val="0"/>
              </a:spcBef>
              <a:spcAft>
                <a:spcPts val="600"/>
              </a:spcAft>
            </a:pPr>
            <a:r>
              <a:rPr lang="en-US" sz="2800" b="1" cap="small">
                <a:latin typeface="Calibri" panose="020F0502020204030204" pitchFamily="34" charset="0"/>
                <a:ea typeface="Times New Roman" panose="02020603050405020304" pitchFamily="18" charset="0"/>
                <a:cs typeface="Calibri" panose="020F0502020204030204" pitchFamily="34" charset="0"/>
              </a:rPr>
              <a:t>TCU Building Bridges Grant Program </a:t>
            </a:r>
            <a:endParaRPr lang="en-US" sz="2800" b="1">
              <a:latin typeface="Calibri" panose="020F0502020204030204" pitchFamily="34" charset="0"/>
              <a:ea typeface="Times New Roman" panose="02020603050405020304" pitchFamily="18" charset="0"/>
              <a:cs typeface="Calibri" panose="020F0502020204030204" pitchFamily="34" charset="0"/>
            </a:endParaRPr>
          </a:p>
          <a:p>
            <a:pPr marL="0" marR="0" algn="ctr">
              <a:lnSpc>
                <a:spcPct val="115000"/>
              </a:lnSpc>
              <a:spcBef>
                <a:spcPts val="0"/>
              </a:spcBef>
              <a:spcAft>
                <a:spcPts val="0"/>
              </a:spcAft>
            </a:pPr>
            <a:r>
              <a:rPr lang="en-US" sz="2400" b="1">
                <a:solidFill>
                  <a:srgbClr val="0071AE"/>
                </a:solidFill>
                <a:latin typeface="Calibri" panose="020F0502020204030204" pitchFamily="34" charset="0"/>
                <a:ea typeface="Times New Roman" panose="02020603050405020304" pitchFamily="18" charset="0"/>
                <a:cs typeface="Calibri" panose="020F0502020204030204" pitchFamily="34" charset="0"/>
              </a:rPr>
              <a:t>A Science, Technology, Engineering &amp; Math (STEM) grant-funding opportunity developed in partnership with the American Indian Higher Education Consortium (AIHEC) and the National Aeronautics and Space Administration (NASA)</a:t>
            </a:r>
            <a:endParaRPr lang="en-US" sz="2400">
              <a:solidFill>
                <a:srgbClr val="0071AE"/>
              </a:solidFill>
              <a:latin typeface="Calibri" panose="020F0502020204030204" pitchFamily="34" charset="0"/>
              <a:ea typeface="Times New Roman" panose="02020603050405020304" pitchFamily="18" charset="0"/>
            </a:endParaRPr>
          </a:p>
          <a:p>
            <a:pPr marL="0" marR="0" lvl="0" indent="0" algn="ctr" rtl="0">
              <a:lnSpc>
                <a:spcPct val="100000"/>
              </a:lnSpc>
              <a:spcBef>
                <a:spcPts val="0"/>
              </a:spcBef>
              <a:spcAft>
                <a:spcPts val="0"/>
              </a:spcAft>
              <a:buClr>
                <a:srgbClr val="000000"/>
              </a:buClr>
              <a:buSzPts val="3300"/>
              <a:buFont typeface="Arial"/>
              <a:buNone/>
            </a:pPr>
            <a:endParaRPr lang="en-US" sz="4000" b="1" i="0" u="none" strike="noStrike">
              <a:latin typeface="Calibri"/>
              <a:ea typeface="Calibri"/>
              <a:cs typeface="Calibri"/>
              <a:sym typeface="Calibri"/>
            </a:endParaRPr>
          </a:p>
          <a:p>
            <a:pPr marL="342900" marR="0" lvl="0" indent="-215900" algn="ctr" rtl="0">
              <a:lnSpc>
                <a:spcPct val="100000"/>
              </a:lnSpc>
              <a:spcBef>
                <a:spcPts val="0"/>
              </a:spcBef>
              <a:spcAft>
                <a:spcPts val="0"/>
              </a:spcAft>
              <a:buClr>
                <a:srgbClr val="000000"/>
              </a:buClr>
              <a:buSzPts val="2000"/>
              <a:buFont typeface="Courier New"/>
              <a:buNone/>
            </a:pPr>
            <a:r>
              <a:rPr lang="en-US" sz="4000" b="1" i="0" u="none" strike="noStrike">
                <a:latin typeface="Calibri"/>
                <a:ea typeface="Calibri"/>
                <a:cs typeface="Calibri"/>
                <a:sym typeface="Calibri"/>
              </a:rPr>
              <a:t>Information Session &amp; Call for proposals</a:t>
            </a:r>
          </a:p>
          <a:p>
            <a:pPr marL="0" marR="0" lvl="0" indent="0" algn="ctr" rtl="0">
              <a:lnSpc>
                <a:spcPct val="100000"/>
              </a:lnSpc>
              <a:spcBef>
                <a:spcPts val="0"/>
              </a:spcBef>
              <a:spcAft>
                <a:spcPts val="0"/>
              </a:spcAft>
              <a:buClr>
                <a:srgbClr val="000000"/>
              </a:buClr>
              <a:buSzPts val="3300"/>
              <a:buFont typeface="Arial"/>
              <a:buNone/>
            </a:pPr>
            <a:br>
              <a:rPr lang="en-US" sz="4000" b="1" i="0" u="none" strike="noStrike">
                <a:latin typeface="Calibri"/>
                <a:ea typeface="Calibri"/>
                <a:cs typeface="Calibri"/>
                <a:sym typeface="Calibri"/>
              </a:rPr>
            </a:br>
            <a:endParaRPr lang="en-US" sz="4000" b="1" i="0" u="none" strike="noStrike">
              <a:latin typeface="Calibri"/>
              <a:ea typeface="Calibri"/>
              <a:cs typeface="Calibri"/>
              <a:sym typeface="Calibri"/>
            </a:endParaRPr>
          </a:p>
        </p:txBody>
      </p:sp>
      <p:pic>
        <p:nvPicPr>
          <p:cNvPr id="3" name="Picture 2">
            <a:extLst>
              <a:ext uri="{FF2B5EF4-FFF2-40B4-BE49-F238E27FC236}">
                <a16:creationId xmlns:a16="http://schemas.microsoft.com/office/drawing/2014/main" id="{8A0D77B9-5844-51D7-1FEF-C951A82AFA03}"/>
              </a:ext>
            </a:extLst>
          </p:cNvPr>
          <p:cNvPicPr>
            <a:picLocks noChangeAspect="1"/>
          </p:cNvPicPr>
          <p:nvPr/>
        </p:nvPicPr>
        <p:blipFill>
          <a:blip r:embed="rId3"/>
          <a:srcRect/>
          <a:stretch/>
        </p:blipFill>
        <p:spPr>
          <a:xfrm>
            <a:off x="786654" y="3590271"/>
            <a:ext cx="2918533" cy="298104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pic>
        <p:nvPicPr>
          <p:cNvPr id="11" name="Picture 10" descr="A logo with a black background&#10;&#10;Description automatically generated">
            <a:extLst>
              <a:ext uri="{FF2B5EF4-FFF2-40B4-BE49-F238E27FC236}">
                <a16:creationId xmlns:a16="http://schemas.microsoft.com/office/drawing/2014/main" id="{093FDDF2-DC3E-BA54-3CDF-07A0365EAA7A}"/>
              </a:ext>
            </a:extLst>
          </p:cNvPr>
          <p:cNvPicPr>
            <a:picLocks noChangeAspect="1"/>
          </p:cNvPicPr>
          <p:nvPr/>
        </p:nvPicPr>
        <p:blipFill>
          <a:blip r:embed="rId4"/>
          <a:stretch>
            <a:fillRect/>
          </a:stretch>
        </p:blipFill>
        <p:spPr>
          <a:xfrm>
            <a:off x="786655" y="160279"/>
            <a:ext cx="2918533" cy="298104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2" name="Google Shape;109;g2ac194df0a2_1_0">
            <a:extLst>
              <a:ext uri="{FF2B5EF4-FFF2-40B4-BE49-F238E27FC236}">
                <a16:creationId xmlns:a16="http://schemas.microsoft.com/office/drawing/2014/main" id="{4592AE04-12A2-7559-ED8E-E52801DE88E3}"/>
              </a:ext>
            </a:extLst>
          </p:cNvPr>
          <p:cNvSpPr/>
          <p:nvPr/>
        </p:nvSpPr>
        <p:spPr>
          <a:xfrm>
            <a:off x="0" y="-85663"/>
            <a:ext cx="12192000" cy="6857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09" name="Google Shape;109;g2ac194df0a2_1_0"/>
          <p:cNvSpPr/>
          <p:nvPr/>
        </p:nvSpPr>
        <p:spPr>
          <a:xfrm>
            <a:off x="4969849" y="838043"/>
            <a:ext cx="6838636" cy="5226426"/>
          </a:xfrm>
          <a:prstGeom prst="rect">
            <a:avLst/>
          </a:prstGeom>
          <a:noFill/>
          <a:ln>
            <a:noFill/>
          </a:ln>
        </p:spPr>
        <p:txBody>
          <a:bodyPr spcFirstLastPara="1" wrap="square" lIns="91425" tIns="45700" rIns="91425" bIns="45700" anchor="ctr" anchorCtr="0">
            <a:noAutofit/>
          </a:bodyPr>
          <a:lstStyle/>
          <a:p>
            <a:pPr algn="l" rtl="0" fontAlgn="base"/>
            <a:r>
              <a:rPr lang="en-US" sz="2000" b="1" i="0">
                <a:effectLst/>
                <a:latin typeface="Calibri" panose="020F0502020204030204" pitchFamily="34" charset="0"/>
              </a:rPr>
              <a:t>Each cycle, 5 webinars will take place to support the proposal development process.</a:t>
            </a:r>
          </a:p>
          <a:p>
            <a:pPr algn="l" rtl="0" fontAlgn="base"/>
            <a:endParaRPr lang="en-US" sz="2000" b="1">
              <a:latin typeface="Calibri" panose="020F0502020204030204" pitchFamily="34" charset="0"/>
            </a:endParaRPr>
          </a:p>
          <a:p>
            <a:pPr algn="l" rtl="0" fontAlgn="base"/>
            <a:endParaRPr lang="en-US" sz="2000" b="1">
              <a:latin typeface="Calibri" panose="020F0502020204030204" pitchFamily="34" charset="0"/>
            </a:endParaRPr>
          </a:p>
          <a:p>
            <a:pPr fontAlgn="base"/>
            <a:r>
              <a:rPr lang="en-US" sz="2000" b="1" i="0">
                <a:effectLst/>
                <a:latin typeface="Calibri"/>
              </a:rPr>
              <a:t>1 – Information Session + Q &amp; A (60 Min)</a:t>
            </a:r>
            <a:r>
              <a:rPr lang="en-US" sz="2000" b="1">
                <a:latin typeface="Calibri"/>
              </a:rPr>
              <a:t> (September 26)</a:t>
            </a:r>
            <a:endParaRPr lang="en-US" sz="2000" b="0" i="0">
              <a:effectLst/>
              <a:latin typeface="Calibri" panose="020F0502020204030204" pitchFamily="34" charset="0"/>
            </a:endParaRPr>
          </a:p>
          <a:p>
            <a:pPr algn="l" rtl="0" fontAlgn="base"/>
            <a:endParaRPr lang="en-US" sz="2000" b="0" i="0">
              <a:solidFill>
                <a:srgbClr val="000000"/>
              </a:solidFill>
              <a:effectLst/>
              <a:latin typeface="Segoe UI" panose="020B0502040204020203" pitchFamily="34" charset="0"/>
            </a:endParaRPr>
          </a:p>
          <a:p>
            <a:pPr fontAlgn="base"/>
            <a:r>
              <a:rPr lang="en-US" sz="2000" b="1" i="0">
                <a:solidFill>
                  <a:srgbClr val="000000"/>
                </a:solidFill>
                <a:effectLst/>
                <a:latin typeface="Calibri"/>
              </a:rPr>
              <a:t>2 – Workshop: Community of Practice (</a:t>
            </a:r>
            <a:r>
              <a:rPr lang="en-US" sz="2000" b="1">
                <a:latin typeface="Calibri"/>
              </a:rPr>
              <a:t>October 4</a:t>
            </a:r>
            <a:r>
              <a:rPr lang="en-US" sz="2000" b="1" i="0">
                <a:solidFill>
                  <a:srgbClr val="000000"/>
                </a:solidFill>
                <a:effectLst/>
                <a:latin typeface="Calibri"/>
              </a:rPr>
              <a:t>)</a:t>
            </a:r>
            <a:endParaRPr lang="en-US" sz="2000" b="0" i="0">
              <a:solidFill>
                <a:srgbClr val="000000"/>
              </a:solidFill>
              <a:effectLst/>
              <a:latin typeface="Calibri"/>
            </a:endParaRPr>
          </a:p>
          <a:p>
            <a:pPr algn="l" rtl="0" fontAlgn="base"/>
            <a:endParaRPr lang="en-US" sz="2000" b="0" i="0">
              <a:solidFill>
                <a:srgbClr val="000000"/>
              </a:solidFill>
              <a:effectLst/>
              <a:latin typeface="Segoe UI" panose="020B0502040204020203" pitchFamily="34" charset="0"/>
            </a:endParaRPr>
          </a:p>
          <a:p>
            <a:pPr fontAlgn="base"/>
            <a:r>
              <a:rPr lang="en-US" sz="2000" b="1" i="0">
                <a:solidFill>
                  <a:srgbClr val="000000"/>
                </a:solidFill>
                <a:effectLst/>
                <a:latin typeface="Calibri"/>
              </a:rPr>
              <a:t>3 – Workshop: Building A Competitive Proposal (</a:t>
            </a:r>
            <a:r>
              <a:rPr lang="en-US" sz="2000" b="1">
                <a:latin typeface="Calibri"/>
              </a:rPr>
              <a:t>October 11</a:t>
            </a:r>
            <a:r>
              <a:rPr lang="en-US" sz="2000" b="1" i="0">
                <a:solidFill>
                  <a:srgbClr val="000000"/>
                </a:solidFill>
                <a:effectLst/>
                <a:latin typeface="Calibri"/>
              </a:rPr>
              <a:t>)</a:t>
            </a:r>
            <a:r>
              <a:rPr lang="en-US" sz="2000" b="0" i="0">
                <a:solidFill>
                  <a:srgbClr val="000000"/>
                </a:solidFill>
                <a:effectLst/>
                <a:latin typeface="Calibri"/>
              </a:rPr>
              <a:t> </a:t>
            </a:r>
          </a:p>
          <a:p>
            <a:pPr algn="l" rtl="0" fontAlgn="base"/>
            <a:endParaRPr lang="en-US" sz="2000" b="0" i="0">
              <a:solidFill>
                <a:srgbClr val="000000"/>
              </a:solidFill>
              <a:effectLst/>
              <a:latin typeface="Segoe UI" panose="020B0502040204020203" pitchFamily="34" charset="0"/>
            </a:endParaRPr>
          </a:p>
          <a:p>
            <a:pPr fontAlgn="base"/>
            <a:r>
              <a:rPr lang="en-US" sz="2000" b="1" i="0">
                <a:solidFill>
                  <a:srgbClr val="000000"/>
                </a:solidFill>
                <a:effectLst/>
                <a:latin typeface="Calibri"/>
              </a:rPr>
              <a:t>4 – Workshop: Budget Development (</a:t>
            </a:r>
            <a:r>
              <a:rPr lang="en-US" sz="2000" b="1">
                <a:latin typeface="Calibri"/>
              </a:rPr>
              <a:t>October 18</a:t>
            </a:r>
            <a:r>
              <a:rPr lang="en-US" sz="2000" b="1" i="0">
                <a:solidFill>
                  <a:schemeClr val="bg2">
                    <a:lumMod val="50000"/>
                  </a:schemeClr>
                </a:solidFill>
                <a:effectLst/>
                <a:latin typeface="Calibri"/>
              </a:rPr>
              <a:t>)</a:t>
            </a:r>
            <a:r>
              <a:rPr lang="en-US" sz="2000" b="0" i="0">
                <a:solidFill>
                  <a:schemeClr val="bg2">
                    <a:lumMod val="50000"/>
                  </a:schemeClr>
                </a:solidFill>
                <a:effectLst/>
                <a:latin typeface="Calibri"/>
              </a:rPr>
              <a:t> </a:t>
            </a:r>
          </a:p>
          <a:p>
            <a:pPr algn="l" rtl="0" fontAlgn="base"/>
            <a:endParaRPr lang="en-US" sz="2000" b="0" i="0">
              <a:solidFill>
                <a:srgbClr val="000000"/>
              </a:solidFill>
              <a:effectLst/>
              <a:latin typeface="Segoe UI" panose="020B0502040204020203" pitchFamily="34" charset="0"/>
            </a:endParaRPr>
          </a:p>
          <a:p>
            <a:pPr algn="l" rtl="0" fontAlgn="base"/>
            <a:r>
              <a:rPr lang="en-US" sz="2000" b="1" i="0">
                <a:solidFill>
                  <a:srgbClr val="000000"/>
                </a:solidFill>
                <a:effectLst/>
                <a:latin typeface="Calibri"/>
              </a:rPr>
              <a:t>5 – Office Hours (</a:t>
            </a:r>
            <a:r>
              <a:rPr lang="en-US" sz="2000" b="1">
                <a:latin typeface="Calibri"/>
              </a:rPr>
              <a:t>October</a:t>
            </a:r>
            <a:r>
              <a:rPr lang="en-US" sz="2000" b="1" i="0">
                <a:solidFill>
                  <a:srgbClr val="000000"/>
                </a:solidFill>
                <a:effectLst/>
                <a:latin typeface="Calibri"/>
              </a:rPr>
              <a:t> </a:t>
            </a:r>
            <a:r>
              <a:rPr lang="en-US" sz="2000" b="1" i="0">
                <a:solidFill>
                  <a:schemeClr val="bg2">
                    <a:lumMod val="50000"/>
                  </a:schemeClr>
                </a:solidFill>
                <a:effectLst/>
                <a:latin typeface="Calibri"/>
              </a:rPr>
              <a:t>TBD)</a:t>
            </a:r>
            <a:r>
              <a:rPr lang="en-US" sz="2000" b="0" i="0">
                <a:solidFill>
                  <a:schemeClr val="bg2">
                    <a:lumMod val="50000"/>
                  </a:schemeClr>
                </a:solidFill>
                <a:effectLst/>
                <a:latin typeface="Calibri"/>
              </a:rPr>
              <a:t> </a:t>
            </a:r>
          </a:p>
          <a:p>
            <a:pPr algn="l" rtl="0" fontAlgn="base"/>
            <a:endParaRPr lang="en-US" sz="2000">
              <a:latin typeface="Calibri" panose="020F0502020204030204" pitchFamily="34" charset="0"/>
            </a:endParaRPr>
          </a:p>
          <a:p>
            <a:pPr algn="l" rtl="0" fontAlgn="base"/>
            <a:endParaRPr lang="en-US" b="1" i="0">
              <a:solidFill>
                <a:srgbClr val="000000"/>
              </a:solidFill>
              <a:effectLst/>
              <a:latin typeface="Calibri" panose="020F0502020204030204" pitchFamily="34" charset="0"/>
            </a:endParaRPr>
          </a:p>
          <a:p>
            <a:pPr algn="l" rtl="0" fontAlgn="base"/>
            <a:r>
              <a:rPr lang="en-US" b="1" i="0">
                <a:solidFill>
                  <a:srgbClr val="000000"/>
                </a:solidFill>
                <a:effectLst/>
                <a:latin typeface="Calibri"/>
              </a:rPr>
              <a:t>*</a:t>
            </a:r>
            <a:r>
              <a:rPr lang="en-US" sz="2000" b="1" i="0">
                <a:solidFill>
                  <a:srgbClr val="000000"/>
                </a:solidFill>
                <a:effectLst/>
                <a:latin typeface="Calibri"/>
              </a:rPr>
              <a:t>Webinars will also be recorded and uploaded to AIHEC.org for review</a:t>
            </a:r>
          </a:p>
          <a:p>
            <a:pPr algn="l" rtl="0" fontAlgn="base"/>
            <a:endParaRPr lang="en-US" sz="2000">
              <a:solidFill>
                <a:schemeClr val="bg2">
                  <a:lumMod val="50000"/>
                </a:schemeClr>
              </a:solidFill>
              <a:latin typeface="Calibri" panose="020F0502020204030204" pitchFamily="34" charset="0"/>
            </a:endParaRPr>
          </a:p>
          <a:p>
            <a:pPr algn="l" rtl="0" fontAlgn="base"/>
            <a:endParaRPr lang="en-US" sz="2000" b="0" i="0">
              <a:solidFill>
                <a:schemeClr val="bg2">
                  <a:lumMod val="50000"/>
                </a:schemeClr>
              </a:solidFill>
              <a:effectLst/>
              <a:latin typeface="Calibri" panose="020F0502020204030204" pitchFamily="34" charset="0"/>
            </a:endParaRPr>
          </a:p>
          <a:p>
            <a:pPr algn="l" rtl="0" fontAlgn="base"/>
            <a:endParaRPr lang="en-US" sz="2000" b="0" i="0">
              <a:solidFill>
                <a:schemeClr val="bg2">
                  <a:lumMod val="50000"/>
                </a:schemeClr>
              </a:solidFill>
              <a:effectLst/>
              <a:latin typeface="Calibri" panose="020F0502020204030204" pitchFamily="34" charset="0"/>
            </a:endParaRPr>
          </a:p>
          <a:p>
            <a:pPr algn="l" rtl="0" fontAlgn="base"/>
            <a:endParaRPr lang="en-US" sz="2000" b="0" i="0">
              <a:solidFill>
                <a:srgbClr val="000000"/>
              </a:solidFill>
              <a:effectLst/>
              <a:latin typeface="Segoe UI" panose="020B0502040204020203" pitchFamily="34" charset="0"/>
            </a:endParaRPr>
          </a:p>
        </p:txBody>
      </p:sp>
      <p:sp>
        <p:nvSpPr>
          <p:cNvPr id="110" name="Google Shape;110;g2ac194df0a2_1_0"/>
          <p:cNvSpPr/>
          <p:nvPr/>
        </p:nvSpPr>
        <p:spPr>
          <a:xfrm>
            <a:off x="0" y="447"/>
            <a:ext cx="4694400" cy="6857100"/>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solidFill>
                  <a:srgbClr val="FFFFFF"/>
                </a:solidFill>
                <a:latin typeface="Calibri" panose="020F0502020204030204" pitchFamily="34" charset="0"/>
                <a:cs typeface="Calibri" panose="020F0502020204030204" pitchFamily="34" charset="0"/>
                <a:sym typeface="Arial"/>
              </a:rPr>
              <a:t>\</a:t>
            </a:r>
            <a:endParaRPr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1" name="Google Shape;111;g2ac194df0a2_1_0"/>
          <p:cNvSpPr/>
          <p:nvPr/>
        </p:nvSpPr>
        <p:spPr>
          <a:xfrm>
            <a:off x="0" y="-85663"/>
            <a:ext cx="4694400" cy="4727237"/>
          </a:xfrm>
          <a:prstGeom prst="rect">
            <a:avLst/>
          </a:prstGeom>
          <a:solidFill>
            <a:srgbClr val="3A87AE"/>
          </a:solidFill>
          <a:ln>
            <a:noFill/>
          </a:ln>
          <a:effectLst>
            <a:outerShdw blurRad="50800" dist="38100" dir="2700000" algn="tl" rotWithShape="0">
              <a:prstClr val="black">
                <a:alpha val="40000"/>
              </a:prstClr>
            </a:outerShdw>
          </a:effectLst>
          <a:scene3d>
            <a:camera prst="orthographicFront"/>
            <a:lightRig rig="threePt" dir="t"/>
          </a:scene3d>
          <a:sp3d>
            <a:bevelT/>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6" name="Google Shape;116;g2ac194df0a2_1_0"/>
          <p:cNvSpPr txBox="1"/>
          <p:nvPr/>
        </p:nvSpPr>
        <p:spPr>
          <a:xfrm>
            <a:off x="329482" y="-351111"/>
            <a:ext cx="3980198" cy="495516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300"/>
              <a:buFont typeface="Arial"/>
              <a:buNone/>
            </a:pPr>
            <a:endParaRPr lang="en-US" sz="4000" b="1" i="0" u="none" strike="noStrike">
              <a:solidFill>
                <a:schemeClr val="bg1"/>
              </a:solidFill>
              <a:latin typeface="Calibri"/>
              <a:ea typeface="Calibri"/>
              <a:cs typeface="Calibri"/>
              <a:sym typeface="Calibri"/>
            </a:endParaRPr>
          </a:p>
          <a:p>
            <a:pPr marL="342900" marR="0" lvl="0" indent="-215900" algn="ctr" rtl="0">
              <a:lnSpc>
                <a:spcPct val="100000"/>
              </a:lnSpc>
              <a:spcBef>
                <a:spcPts val="0"/>
              </a:spcBef>
              <a:spcAft>
                <a:spcPts val="0"/>
              </a:spcAft>
              <a:buClr>
                <a:srgbClr val="000000"/>
              </a:buClr>
              <a:buSzPts val="2000"/>
              <a:buFont typeface="Courier New"/>
              <a:buNone/>
            </a:pPr>
            <a:r>
              <a:rPr lang="en-US" sz="4000" b="1" i="0" u="none" strike="noStrike">
                <a:solidFill>
                  <a:schemeClr val="bg1"/>
                </a:solidFill>
                <a:latin typeface="Calibri"/>
                <a:ea typeface="Calibri"/>
                <a:cs typeface="Calibri"/>
                <a:sym typeface="Calibri"/>
              </a:rPr>
              <a:t>Timeline</a:t>
            </a:r>
          </a:p>
          <a:p>
            <a:pPr marL="342900" marR="0" lvl="0" indent="-215900" algn="ctr" rtl="0">
              <a:lnSpc>
                <a:spcPct val="100000"/>
              </a:lnSpc>
              <a:spcBef>
                <a:spcPts val="0"/>
              </a:spcBef>
              <a:spcAft>
                <a:spcPts val="0"/>
              </a:spcAft>
              <a:buClr>
                <a:srgbClr val="000000"/>
              </a:buClr>
              <a:buSzPts val="2000"/>
              <a:buFont typeface="Courier New"/>
              <a:buNone/>
            </a:pPr>
            <a:r>
              <a:rPr lang="en-US" sz="4000" b="1" i="0" u="none" strike="noStrike">
                <a:solidFill>
                  <a:schemeClr val="bg1"/>
                </a:solidFill>
                <a:latin typeface="Calibri"/>
                <a:ea typeface="Calibri"/>
                <a:cs typeface="Calibri"/>
                <a:sym typeface="Calibri"/>
              </a:rPr>
              <a:t> &amp; Overview</a:t>
            </a:r>
          </a:p>
          <a:p>
            <a:pPr marL="342900" marR="0" lvl="0" indent="-215900" algn="ctr" rtl="0">
              <a:lnSpc>
                <a:spcPct val="100000"/>
              </a:lnSpc>
              <a:spcBef>
                <a:spcPts val="0"/>
              </a:spcBef>
              <a:spcAft>
                <a:spcPts val="0"/>
              </a:spcAft>
              <a:buClr>
                <a:srgbClr val="000000"/>
              </a:buClr>
              <a:buSzPts val="2000"/>
              <a:buFont typeface="Courier New"/>
              <a:buNone/>
            </a:pPr>
            <a:endParaRPr lang="en-US" sz="2400" b="1">
              <a:solidFill>
                <a:schemeClr val="bg1"/>
              </a:solidFill>
              <a:latin typeface="Calibri"/>
              <a:ea typeface="Calibri"/>
              <a:cs typeface="Calibri"/>
              <a:sym typeface="Calibri"/>
            </a:endParaRPr>
          </a:p>
          <a:p>
            <a:pPr marL="0" marR="0" algn="ctr">
              <a:lnSpc>
                <a:spcPct val="150000"/>
              </a:lnSpc>
              <a:spcBef>
                <a:spcPts val="0"/>
              </a:spcBef>
              <a:spcAft>
                <a:spcPts val="600"/>
              </a:spcAft>
            </a:pPr>
            <a:endParaRPr lang="en-US" sz="180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a:lnSpc>
                <a:spcPct val="150000"/>
              </a:lnSpc>
              <a:spcBef>
                <a:spcPts val="0"/>
              </a:spcBef>
              <a:spcAft>
                <a:spcPts val="600"/>
              </a:spcAft>
            </a:pPr>
            <a:r>
              <a:rPr lang="en-US" sz="180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To guide the application process, four webinars will be held to provide guidance, highlight best practices, offer resources, outline expectations, and address questions. </a:t>
            </a:r>
            <a:endParaRPr lang="en-US" sz="4000" b="1" i="0" u="none" strike="noStrike">
              <a:solidFill>
                <a:schemeClr val="bg1"/>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7480345C-F660-DA8B-8D09-CEBC53F90446}"/>
              </a:ext>
            </a:extLst>
          </p:cNvPr>
          <p:cNvPicPr>
            <a:picLocks noChangeAspect="1"/>
          </p:cNvPicPr>
          <p:nvPr/>
        </p:nvPicPr>
        <p:blipFill>
          <a:blip r:embed="rId3"/>
          <a:srcRect/>
          <a:stretch/>
        </p:blipFill>
        <p:spPr>
          <a:xfrm>
            <a:off x="482317" y="5981623"/>
            <a:ext cx="885435" cy="666640"/>
          </a:xfrm>
          <a:prstGeom prst="rect">
            <a:avLst/>
          </a:prstGeom>
          <a:ln>
            <a:noFill/>
          </a:ln>
          <a:effectLst>
            <a:outerShdw blurRad="292100" dist="139700" dir="2700000" algn="tl" rotWithShape="0">
              <a:srgbClr val="333333">
                <a:alpha val="65000"/>
              </a:srgbClr>
            </a:outerShdw>
          </a:effectLst>
        </p:spPr>
      </p:pic>
      <p:pic>
        <p:nvPicPr>
          <p:cNvPr id="10" name="Picture 9" descr="A white bird with a black background&#10;&#10;Description automatically generated">
            <a:extLst>
              <a:ext uri="{FF2B5EF4-FFF2-40B4-BE49-F238E27FC236}">
                <a16:creationId xmlns:a16="http://schemas.microsoft.com/office/drawing/2014/main" id="{77CFBD3A-B771-F5FC-17DE-AA96DDCD0F47}"/>
              </a:ext>
            </a:extLst>
          </p:cNvPr>
          <p:cNvPicPr>
            <a:picLocks noChangeAspect="1"/>
          </p:cNvPicPr>
          <p:nvPr/>
        </p:nvPicPr>
        <p:blipFill>
          <a:blip r:embed="rId4"/>
          <a:stretch>
            <a:fillRect/>
          </a:stretch>
        </p:blipFill>
        <p:spPr>
          <a:xfrm>
            <a:off x="1610201" y="5812304"/>
            <a:ext cx="2457030" cy="1005278"/>
          </a:xfrm>
          <a:prstGeom prst="rect">
            <a:avLst/>
          </a:prstGeom>
        </p:spPr>
      </p:pic>
      <p:sp>
        <p:nvSpPr>
          <p:cNvPr id="3" name="Rectangle 2">
            <a:extLst>
              <a:ext uri="{FF2B5EF4-FFF2-40B4-BE49-F238E27FC236}">
                <a16:creationId xmlns:a16="http://schemas.microsoft.com/office/drawing/2014/main" id="{23C048D2-D1D5-36C4-7F62-37FD909B4E4E}"/>
              </a:ext>
            </a:extLst>
          </p:cNvPr>
          <p:cNvSpPr/>
          <p:nvPr/>
        </p:nvSpPr>
        <p:spPr>
          <a:xfrm>
            <a:off x="5023882" y="1429823"/>
            <a:ext cx="6561982" cy="480270"/>
          </a:xfrm>
          <a:prstGeom prst="rect">
            <a:avLst/>
          </a:prstGeom>
          <a:noFill/>
          <a:ln>
            <a:solidFill>
              <a:srgbClr val="FFC000"/>
            </a:solidFill>
            <a:extLst>
              <a:ext uri="{C807C97D-BFC1-408E-A445-0C87EB9F89A2}">
                <ask:lineSketchStyleProps xmlns:ask="http://schemas.microsoft.com/office/drawing/2018/sketchyshapes" sd="1219033472">
                  <a:custGeom>
                    <a:avLst/>
                    <a:gdLst>
                      <a:gd name="connsiteX0" fmla="*/ 0 w 6561982"/>
                      <a:gd name="connsiteY0" fmla="*/ 0 h 602673"/>
                      <a:gd name="connsiteX1" fmla="*/ 590578 w 6561982"/>
                      <a:gd name="connsiteY1" fmla="*/ 0 h 602673"/>
                      <a:gd name="connsiteX2" fmla="*/ 1049917 w 6561982"/>
                      <a:gd name="connsiteY2" fmla="*/ 0 h 602673"/>
                      <a:gd name="connsiteX3" fmla="*/ 1837355 w 6561982"/>
                      <a:gd name="connsiteY3" fmla="*/ 0 h 602673"/>
                      <a:gd name="connsiteX4" fmla="*/ 2427933 w 6561982"/>
                      <a:gd name="connsiteY4" fmla="*/ 0 h 602673"/>
                      <a:gd name="connsiteX5" fmla="*/ 3018512 w 6561982"/>
                      <a:gd name="connsiteY5" fmla="*/ 0 h 602673"/>
                      <a:gd name="connsiteX6" fmla="*/ 3805950 w 6561982"/>
                      <a:gd name="connsiteY6" fmla="*/ 0 h 602673"/>
                      <a:gd name="connsiteX7" fmla="*/ 4330908 w 6561982"/>
                      <a:gd name="connsiteY7" fmla="*/ 0 h 602673"/>
                      <a:gd name="connsiteX8" fmla="*/ 5118346 w 6561982"/>
                      <a:gd name="connsiteY8" fmla="*/ 0 h 602673"/>
                      <a:gd name="connsiteX9" fmla="*/ 5905784 w 6561982"/>
                      <a:gd name="connsiteY9" fmla="*/ 0 h 602673"/>
                      <a:gd name="connsiteX10" fmla="*/ 6561982 w 6561982"/>
                      <a:gd name="connsiteY10" fmla="*/ 0 h 602673"/>
                      <a:gd name="connsiteX11" fmla="*/ 6561982 w 6561982"/>
                      <a:gd name="connsiteY11" fmla="*/ 602673 h 602673"/>
                      <a:gd name="connsiteX12" fmla="*/ 5840164 w 6561982"/>
                      <a:gd name="connsiteY12" fmla="*/ 602673 h 602673"/>
                      <a:gd name="connsiteX13" fmla="*/ 5052726 w 6561982"/>
                      <a:gd name="connsiteY13" fmla="*/ 602673 h 602673"/>
                      <a:gd name="connsiteX14" fmla="*/ 4265288 w 6561982"/>
                      <a:gd name="connsiteY14" fmla="*/ 602673 h 602673"/>
                      <a:gd name="connsiteX15" fmla="*/ 3740330 w 6561982"/>
                      <a:gd name="connsiteY15" fmla="*/ 602673 h 602673"/>
                      <a:gd name="connsiteX16" fmla="*/ 3084132 w 6561982"/>
                      <a:gd name="connsiteY16" fmla="*/ 602673 h 602673"/>
                      <a:gd name="connsiteX17" fmla="*/ 2296694 w 6561982"/>
                      <a:gd name="connsiteY17" fmla="*/ 602673 h 602673"/>
                      <a:gd name="connsiteX18" fmla="*/ 1640496 w 6561982"/>
                      <a:gd name="connsiteY18" fmla="*/ 602673 h 602673"/>
                      <a:gd name="connsiteX19" fmla="*/ 1181157 w 6561982"/>
                      <a:gd name="connsiteY19" fmla="*/ 602673 h 602673"/>
                      <a:gd name="connsiteX20" fmla="*/ 656198 w 6561982"/>
                      <a:gd name="connsiteY20" fmla="*/ 602673 h 602673"/>
                      <a:gd name="connsiteX21" fmla="*/ 0 w 6561982"/>
                      <a:gd name="connsiteY21" fmla="*/ 602673 h 602673"/>
                      <a:gd name="connsiteX22" fmla="*/ 0 w 6561982"/>
                      <a:gd name="connsiteY22" fmla="*/ 0 h 60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561982" h="602673" extrusionOk="0">
                        <a:moveTo>
                          <a:pt x="0" y="0"/>
                        </a:moveTo>
                        <a:cubicBezTo>
                          <a:pt x="204636" y="-26712"/>
                          <a:pt x="330331" y="-29097"/>
                          <a:pt x="590578" y="0"/>
                        </a:cubicBezTo>
                        <a:cubicBezTo>
                          <a:pt x="850825" y="29097"/>
                          <a:pt x="940478" y="-12035"/>
                          <a:pt x="1049917" y="0"/>
                        </a:cubicBezTo>
                        <a:cubicBezTo>
                          <a:pt x="1159356" y="12035"/>
                          <a:pt x="1609316" y="-39144"/>
                          <a:pt x="1837355" y="0"/>
                        </a:cubicBezTo>
                        <a:cubicBezTo>
                          <a:pt x="2065394" y="39144"/>
                          <a:pt x="2171482" y="-29178"/>
                          <a:pt x="2427933" y="0"/>
                        </a:cubicBezTo>
                        <a:cubicBezTo>
                          <a:pt x="2684384" y="29178"/>
                          <a:pt x="2865772" y="23259"/>
                          <a:pt x="3018512" y="0"/>
                        </a:cubicBezTo>
                        <a:cubicBezTo>
                          <a:pt x="3171252" y="-23259"/>
                          <a:pt x="3455233" y="-21177"/>
                          <a:pt x="3805950" y="0"/>
                        </a:cubicBezTo>
                        <a:cubicBezTo>
                          <a:pt x="4156667" y="21177"/>
                          <a:pt x="4095346" y="-5753"/>
                          <a:pt x="4330908" y="0"/>
                        </a:cubicBezTo>
                        <a:cubicBezTo>
                          <a:pt x="4566470" y="5753"/>
                          <a:pt x="4783861" y="-6958"/>
                          <a:pt x="5118346" y="0"/>
                        </a:cubicBezTo>
                        <a:cubicBezTo>
                          <a:pt x="5452831" y="6958"/>
                          <a:pt x="5715607" y="12412"/>
                          <a:pt x="5905784" y="0"/>
                        </a:cubicBezTo>
                        <a:cubicBezTo>
                          <a:pt x="6095961" y="-12412"/>
                          <a:pt x="6278710" y="21501"/>
                          <a:pt x="6561982" y="0"/>
                        </a:cubicBezTo>
                        <a:cubicBezTo>
                          <a:pt x="6541182" y="183143"/>
                          <a:pt x="6541195" y="398913"/>
                          <a:pt x="6561982" y="602673"/>
                        </a:cubicBezTo>
                        <a:cubicBezTo>
                          <a:pt x="6303046" y="609471"/>
                          <a:pt x="6020918" y="582514"/>
                          <a:pt x="5840164" y="602673"/>
                        </a:cubicBezTo>
                        <a:cubicBezTo>
                          <a:pt x="5659410" y="622832"/>
                          <a:pt x="5412435" y="597098"/>
                          <a:pt x="5052726" y="602673"/>
                        </a:cubicBezTo>
                        <a:cubicBezTo>
                          <a:pt x="4693017" y="608248"/>
                          <a:pt x="4511608" y="569780"/>
                          <a:pt x="4265288" y="602673"/>
                        </a:cubicBezTo>
                        <a:cubicBezTo>
                          <a:pt x="4018968" y="635566"/>
                          <a:pt x="3916740" y="613363"/>
                          <a:pt x="3740330" y="602673"/>
                        </a:cubicBezTo>
                        <a:cubicBezTo>
                          <a:pt x="3563920" y="591983"/>
                          <a:pt x="3324799" y="575149"/>
                          <a:pt x="3084132" y="602673"/>
                        </a:cubicBezTo>
                        <a:cubicBezTo>
                          <a:pt x="2843465" y="630197"/>
                          <a:pt x="2541947" y="596741"/>
                          <a:pt x="2296694" y="602673"/>
                        </a:cubicBezTo>
                        <a:cubicBezTo>
                          <a:pt x="2051441" y="608605"/>
                          <a:pt x="1807632" y="570906"/>
                          <a:pt x="1640496" y="602673"/>
                        </a:cubicBezTo>
                        <a:cubicBezTo>
                          <a:pt x="1473360" y="634440"/>
                          <a:pt x="1371764" y="604250"/>
                          <a:pt x="1181157" y="602673"/>
                        </a:cubicBezTo>
                        <a:cubicBezTo>
                          <a:pt x="990550" y="601096"/>
                          <a:pt x="865299" y="581583"/>
                          <a:pt x="656198" y="602673"/>
                        </a:cubicBezTo>
                        <a:cubicBezTo>
                          <a:pt x="447097" y="623763"/>
                          <a:pt x="145361" y="571578"/>
                          <a:pt x="0" y="602673"/>
                        </a:cubicBezTo>
                        <a:cubicBezTo>
                          <a:pt x="29644" y="308642"/>
                          <a:pt x="29646" y="190791"/>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C1CC1B2-4D35-46E9-00A3-2F72BC3E85BA}"/>
              </a:ext>
            </a:extLst>
          </p:cNvPr>
          <p:cNvPicPr>
            <a:picLocks noChangeAspect="1"/>
          </p:cNvPicPr>
          <p:nvPr/>
        </p:nvPicPr>
        <p:blipFill>
          <a:blip r:embed="rId5"/>
          <a:stretch>
            <a:fillRect/>
          </a:stretch>
        </p:blipFill>
        <p:spPr>
          <a:xfrm>
            <a:off x="1734149" y="5869896"/>
            <a:ext cx="2182557" cy="890093"/>
          </a:xfrm>
          <a:prstGeom prst="rect">
            <a:avLst/>
          </a:prstGeom>
        </p:spPr>
      </p:pic>
    </p:spTree>
    <p:extLst>
      <p:ext uri="{BB962C8B-B14F-4D97-AF65-F5344CB8AC3E}">
        <p14:creationId xmlns:p14="http://schemas.microsoft.com/office/powerpoint/2010/main" val="98932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g2ac194df0a2_1_0"/>
          <p:cNvSpPr/>
          <p:nvPr/>
        </p:nvSpPr>
        <p:spPr>
          <a:xfrm>
            <a:off x="0" y="447"/>
            <a:ext cx="12192000" cy="6857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0" name="Google Shape;110;g2ac194df0a2_1_0"/>
          <p:cNvSpPr/>
          <p:nvPr/>
        </p:nvSpPr>
        <p:spPr>
          <a:xfrm>
            <a:off x="0" y="447"/>
            <a:ext cx="4694400" cy="6857100"/>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solidFill>
                  <a:srgbClr val="FFFFFF"/>
                </a:solidFill>
                <a:latin typeface="Calibri" panose="020F0502020204030204" pitchFamily="34" charset="0"/>
                <a:cs typeface="Calibri" panose="020F0502020204030204" pitchFamily="34" charset="0"/>
                <a:sym typeface="Arial"/>
              </a:rPr>
              <a:t>\</a:t>
            </a:r>
            <a:endParaRPr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1" name="Google Shape;111;g2ac194df0a2_1_0"/>
          <p:cNvSpPr/>
          <p:nvPr/>
        </p:nvSpPr>
        <p:spPr>
          <a:xfrm>
            <a:off x="0" y="447"/>
            <a:ext cx="4694400" cy="4014962"/>
          </a:xfrm>
          <a:prstGeom prst="rect">
            <a:avLst/>
          </a:prstGeom>
          <a:solidFill>
            <a:srgbClr val="3A87AE"/>
          </a:solidFill>
          <a:ln>
            <a:noFill/>
          </a:ln>
          <a:effectLst>
            <a:outerShdw blurRad="50800" dist="38100" dir="2700000" algn="tl" rotWithShape="0">
              <a:prstClr val="black">
                <a:alpha val="40000"/>
              </a:prstClr>
            </a:outerShdw>
          </a:effectLst>
          <a:scene3d>
            <a:camera prst="orthographicFront"/>
            <a:lightRig rig="threePt" dir="t"/>
          </a:scene3d>
          <a:sp3d>
            <a:bevelT/>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6" name="Google Shape;116;g2ac194df0a2_1_0"/>
          <p:cNvSpPr txBox="1"/>
          <p:nvPr/>
        </p:nvSpPr>
        <p:spPr>
          <a:xfrm>
            <a:off x="257702" y="760666"/>
            <a:ext cx="3980198" cy="31700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300"/>
              <a:buFont typeface="Arial"/>
              <a:buNone/>
            </a:pPr>
            <a:endParaRPr lang="en-US" sz="4000" b="1" i="0" u="none" strike="noStrike">
              <a:solidFill>
                <a:schemeClr val="bg1"/>
              </a:solidFill>
              <a:latin typeface="Calibri"/>
              <a:ea typeface="Calibri"/>
              <a:cs typeface="Calibri"/>
              <a:sym typeface="Calibri"/>
            </a:endParaRPr>
          </a:p>
          <a:p>
            <a:pPr marL="342900" marR="0" lvl="0" indent="-215900" algn="ctr" rtl="0">
              <a:lnSpc>
                <a:spcPct val="100000"/>
              </a:lnSpc>
              <a:spcBef>
                <a:spcPts val="0"/>
              </a:spcBef>
              <a:spcAft>
                <a:spcPts val="0"/>
              </a:spcAft>
              <a:buClr>
                <a:srgbClr val="000000"/>
              </a:buClr>
              <a:buSzPts val="2000"/>
              <a:buFont typeface="Courier New"/>
              <a:buNone/>
            </a:pPr>
            <a:r>
              <a:rPr lang="en-US" sz="4000" b="1" i="0" u="none" strike="noStrike">
                <a:solidFill>
                  <a:schemeClr val="bg1"/>
                </a:solidFill>
                <a:latin typeface="Calibri"/>
                <a:ea typeface="Calibri"/>
                <a:cs typeface="Calibri"/>
                <a:sym typeface="Calibri"/>
              </a:rPr>
              <a:t>Timeline</a:t>
            </a:r>
          </a:p>
          <a:p>
            <a:pPr marL="342900" marR="0" lvl="0" indent="-215900" algn="ctr" rtl="0">
              <a:lnSpc>
                <a:spcPct val="100000"/>
              </a:lnSpc>
              <a:spcBef>
                <a:spcPts val="0"/>
              </a:spcBef>
              <a:spcAft>
                <a:spcPts val="0"/>
              </a:spcAft>
              <a:buClr>
                <a:srgbClr val="000000"/>
              </a:buClr>
              <a:buSzPts val="2000"/>
              <a:buFont typeface="Courier New"/>
              <a:buNone/>
            </a:pPr>
            <a:r>
              <a:rPr lang="en-US" sz="4000" b="1" i="0" u="none" strike="noStrike">
                <a:solidFill>
                  <a:schemeClr val="bg1"/>
                </a:solidFill>
                <a:latin typeface="Calibri"/>
                <a:ea typeface="Calibri"/>
                <a:cs typeface="Calibri"/>
                <a:sym typeface="Calibri"/>
              </a:rPr>
              <a:t> &amp; Overview</a:t>
            </a:r>
          </a:p>
          <a:p>
            <a:pPr marL="0" marR="0" lvl="0" indent="0" algn="ctr" rtl="0">
              <a:lnSpc>
                <a:spcPct val="100000"/>
              </a:lnSpc>
              <a:spcBef>
                <a:spcPts val="0"/>
              </a:spcBef>
              <a:spcAft>
                <a:spcPts val="0"/>
              </a:spcAft>
              <a:buClr>
                <a:srgbClr val="000000"/>
              </a:buClr>
              <a:buSzPts val="3300"/>
              <a:buFont typeface="Arial"/>
              <a:buNone/>
            </a:pPr>
            <a:br>
              <a:rPr lang="en-US" sz="4000" b="1" i="0" u="none" strike="noStrike">
                <a:solidFill>
                  <a:schemeClr val="bg1"/>
                </a:solidFill>
                <a:latin typeface="Calibri"/>
                <a:ea typeface="Calibri"/>
                <a:cs typeface="Calibri"/>
                <a:sym typeface="Calibri"/>
              </a:rPr>
            </a:br>
            <a:endParaRPr lang="en-US" sz="4000" b="1" i="0" u="none" strike="noStrike">
              <a:solidFill>
                <a:schemeClr val="bg1"/>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7480345C-F660-DA8B-8D09-CEBC53F90446}"/>
              </a:ext>
            </a:extLst>
          </p:cNvPr>
          <p:cNvPicPr>
            <a:picLocks noChangeAspect="1"/>
          </p:cNvPicPr>
          <p:nvPr/>
        </p:nvPicPr>
        <p:blipFill>
          <a:blip r:embed="rId3"/>
          <a:srcRect/>
          <a:stretch/>
        </p:blipFill>
        <p:spPr>
          <a:xfrm>
            <a:off x="482317" y="5981623"/>
            <a:ext cx="885435" cy="666640"/>
          </a:xfrm>
          <a:prstGeom prst="rect">
            <a:avLst/>
          </a:prstGeom>
          <a:ln>
            <a:noFill/>
          </a:ln>
          <a:effectLst>
            <a:outerShdw blurRad="292100" dist="139700" dir="2700000" algn="tl" rotWithShape="0">
              <a:srgbClr val="333333">
                <a:alpha val="65000"/>
              </a:srgbClr>
            </a:outerShdw>
          </a:effectLst>
        </p:spPr>
      </p:pic>
      <p:pic>
        <p:nvPicPr>
          <p:cNvPr id="8" name="Picture 7" descr="A screenshot of a calendar&#10;&#10;Description automatically generated">
            <a:extLst>
              <a:ext uri="{FF2B5EF4-FFF2-40B4-BE49-F238E27FC236}">
                <a16:creationId xmlns:a16="http://schemas.microsoft.com/office/drawing/2014/main" id="{1E8C0555-7DF6-ADAF-B600-E5DCB152F8DC}"/>
              </a:ext>
            </a:extLst>
          </p:cNvPr>
          <p:cNvPicPr>
            <a:picLocks noChangeAspect="1"/>
          </p:cNvPicPr>
          <p:nvPr/>
        </p:nvPicPr>
        <p:blipFill>
          <a:blip r:embed="rId4"/>
          <a:stretch>
            <a:fillRect/>
          </a:stretch>
        </p:blipFill>
        <p:spPr>
          <a:xfrm>
            <a:off x="5247431" y="760666"/>
            <a:ext cx="6422409" cy="5083975"/>
          </a:xfrm>
          <a:prstGeom prst="rect">
            <a:avLst/>
          </a:prstGeom>
        </p:spPr>
      </p:pic>
      <p:pic>
        <p:nvPicPr>
          <p:cNvPr id="2" name="Picture 1">
            <a:extLst>
              <a:ext uri="{FF2B5EF4-FFF2-40B4-BE49-F238E27FC236}">
                <a16:creationId xmlns:a16="http://schemas.microsoft.com/office/drawing/2014/main" id="{BF3B369B-26B1-025C-D1B2-60F6BD434351}"/>
              </a:ext>
            </a:extLst>
          </p:cNvPr>
          <p:cNvPicPr>
            <a:picLocks noChangeAspect="1"/>
          </p:cNvPicPr>
          <p:nvPr/>
        </p:nvPicPr>
        <p:blipFill>
          <a:blip r:embed="rId5"/>
          <a:stretch>
            <a:fillRect/>
          </a:stretch>
        </p:blipFill>
        <p:spPr>
          <a:xfrm>
            <a:off x="1545904" y="5844641"/>
            <a:ext cx="2182557" cy="890093"/>
          </a:xfrm>
          <a:prstGeom prst="rect">
            <a:avLst/>
          </a:prstGeom>
        </p:spPr>
      </p:pic>
    </p:spTree>
    <p:extLst>
      <p:ext uri="{BB962C8B-B14F-4D97-AF65-F5344CB8AC3E}">
        <p14:creationId xmlns:p14="http://schemas.microsoft.com/office/powerpoint/2010/main" val="50866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g2ac194df0a2_1_0"/>
          <p:cNvSpPr/>
          <p:nvPr/>
        </p:nvSpPr>
        <p:spPr>
          <a:xfrm>
            <a:off x="0" y="447"/>
            <a:ext cx="12192000" cy="6857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0" name="Google Shape;110;g2ac194df0a2_1_0"/>
          <p:cNvSpPr/>
          <p:nvPr/>
        </p:nvSpPr>
        <p:spPr>
          <a:xfrm>
            <a:off x="0" y="447"/>
            <a:ext cx="4694400" cy="6857100"/>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u="none" strike="noStrike" cap="none">
                <a:solidFill>
                  <a:srgbClr val="FFFFFF"/>
                </a:solidFill>
                <a:latin typeface="Calibri" panose="020F0502020204030204" pitchFamily="34" charset="0"/>
                <a:cs typeface="Calibri" panose="020F0502020204030204" pitchFamily="34" charset="0"/>
                <a:sym typeface="Arial"/>
              </a:rPr>
              <a:t>\</a:t>
            </a:r>
            <a:endParaRPr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1" name="Google Shape;111;g2ac194df0a2_1_0"/>
          <p:cNvSpPr/>
          <p:nvPr/>
        </p:nvSpPr>
        <p:spPr>
          <a:xfrm>
            <a:off x="829518" y="588825"/>
            <a:ext cx="2572376" cy="2858193"/>
          </a:xfrm>
          <a:prstGeom prst="rect">
            <a:avLst/>
          </a:prstGeom>
          <a:solidFill>
            <a:srgbClr val="3A87AE"/>
          </a:solidFill>
          <a:ln>
            <a:noFill/>
          </a:ln>
          <a:effectLst>
            <a:outerShdw blurRad="50800" dist="38100" dir="2700000" algn="tl" rotWithShape="0">
              <a:prstClr val="black">
                <a:alpha val="40000"/>
              </a:prstClr>
            </a:outerShdw>
            <a:reflection stA="40000" endPos="54000" dist="50800" dir="5400000" sy="-100000" algn="bl" rotWithShape="0"/>
          </a:effectLst>
          <a:scene3d>
            <a:camera prst="orthographicFront"/>
            <a:lightRig rig="threePt" dir="t"/>
          </a:scene3d>
          <a:sp3d>
            <a:bevelT/>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116" name="Google Shape;116;g2ac194df0a2_1_0"/>
          <p:cNvSpPr txBox="1"/>
          <p:nvPr/>
        </p:nvSpPr>
        <p:spPr>
          <a:xfrm>
            <a:off x="5272290" y="244389"/>
            <a:ext cx="6089100" cy="6696408"/>
          </a:xfrm>
          <a:prstGeom prst="rect">
            <a:avLst/>
          </a:prstGeom>
          <a:noFill/>
          <a:ln>
            <a:noFill/>
          </a:ln>
        </p:spPr>
        <p:txBody>
          <a:bodyPr spcFirstLastPara="1" wrap="square" lIns="91425" tIns="45700" rIns="91425" bIns="45700" anchor="t" anchorCtr="0">
            <a:spAutoFit/>
          </a:bodyPr>
          <a:lstStyle/>
          <a:p>
            <a:pPr marL="0" marR="0" algn="ctr" fontAlgn="base">
              <a:lnSpc>
                <a:spcPct val="115000"/>
              </a:lnSpc>
              <a:spcBef>
                <a:spcPts val="0"/>
              </a:spcBef>
              <a:spcAft>
                <a:spcPts val="600"/>
              </a:spcAft>
            </a:pPr>
            <a:r>
              <a:rPr lang="en-US" sz="2400" b="1" cap="small">
                <a:latin typeface="Calibri" panose="020F0502020204030204" pitchFamily="34" charset="0"/>
                <a:ea typeface="Times New Roman" panose="02020603050405020304" pitchFamily="18" charset="0"/>
                <a:cs typeface="Calibri" panose="020F0502020204030204" pitchFamily="34" charset="0"/>
              </a:rPr>
              <a:t>Thank you for coming! </a:t>
            </a:r>
          </a:p>
          <a:p>
            <a:pPr marL="0" marR="0" algn="ctr" fontAlgn="base">
              <a:lnSpc>
                <a:spcPct val="115000"/>
              </a:lnSpc>
              <a:spcBef>
                <a:spcPts val="0"/>
              </a:spcBef>
              <a:spcAft>
                <a:spcPts val="600"/>
              </a:spcAft>
            </a:pPr>
            <a:r>
              <a:rPr lang="en-US" sz="2400" b="1" i="0" u="none" strike="noStrike" cap="small">
                <a:latin typeface="Calibri" panose="020F0502020204030204" pitchFamily="34" charset="0"/>
                <a:ea typeface="Calibri"/>
                <a:cs typeface="Calibri" panose="020F0502020204030204" pitchFamily="34" charset="0"/>
                <a:sym typeface="Calibri"/>
              </a:rPr>
              <a:t>Please complete our survey:</a:t>
            </a:r>
          </a:p>
          <a:p>
            <a:pPr marL="0" marR="0" algn="ctr" fontAlgn="base">
              <a:lnSpc>
                <a:spcPct val="115000"/>
              </a:lnSpc>
              <a:spcBef>
                <a:spcPts val="0"/>
              </a:spcBef>
              <a:spcAft>
                <a:spcPts val="600"/>
              </a:spcAft>
            </a:pPr>
            <a:endParaRPr lang="en-US" sz="2400" b="1" cap="small">
              <a:latin typeface="Calibri" panose="020F0502020204030204" pitchFamily="34" charset="0"/>
              <a:ea typeface="Calibri"/>
              <a:cs typeface="Calibri" panose="020F0502020204030204" pitchFamily="34" charset="0"/>
              <a:sym typeface="Calibri"/>
            </a:endParaRPr>
          </a:p>
          <a:p>
            <a:pPr marL="0" marR="0" algn="ctr" fontAlgn="base">
              <a:lnSpc>
                <a:spcPct val="115000"/>
              </a:lnSpc>
              <a:spcBef>
                <a:spcPts val="0"/>
              </a:spcBef>
              <a:spcAft>
                <a:spcPts val="600"/>
              </a:spcAft>
            </a:pPr>
            <a:endParaRPr lang="en-US" sz="2400" b="1" cap="small">
              <a:latin typeface="Calibri" panose="020F0502020204030204" pitchFamily="34" charset="0"/>
              <a:ea typeface="Calibri"/>
              <a:cs typeface="Calibri" panose="020F0502020204030204" pitchFamily="34" charset="0"/>
              <a:sym typeface="Calibri"/>
            </a:endParaRPr>
          </a:p>
          <a:p>
            <a:pPr marL="0" marR="0" algn="ctr" fontAlgn="base">
              <a:lnSpc>
                <a:spcPct val="115000"/>
              </a:lnSpc>
              <a:spcBef>
                <a:spcPts val="0"/>
              </a:spcBef>
              <a:spcAft>
                <a:spcPts val="600"/>
              </a:spcAft>
            </a:pPr>
            <a:endParaRPr lang="en-US" sz="2400" b="1" cap="small">
              <a:latin typeface="Calibri" panose="020F0502020204030204" pitchFamily="34" charset="0"/>
              <a:ea typeface="Calibri"/>
              <a:cs typeface="Calibri" panose="020F0502020204030204" pitchFamily="34" charset="0"/>
              <a:sym typeface="Calibri"/>
            </a:endParaRPr>
          </a:p>
          <a:p>
            <a:pPr marL="0" marR="0" algn="ctr" fontAlgn="base">
              <a:lnSpc>
                <a:spcPct val="115000"/>
              </a:lnSpc>
              <a:spcBef>
                <a:spcPts val="0"/>
              </a:spcBef>
              <a:spcAft>
                <a:spcPts val="600"/>
              </a:spcAft>
            </a:pPr>
            <a:endParaRPr lang="en-US" sz="2400" b="1" cap="small">
              <a:latin typeface="Calibri" panose="020F0502020204030204" pitchFamily="34" charset="0"/>
              <a:ea typeface="Calibri"/>
              <a:cs typeface="Calibri" panose="020F0502020204030204" pitchFamily="34" charset="0"/>
              <a:sym typeface="Calibri"/>
            </a:endParaRPr>
          </a:p>
          <a:p>
            <a:pPr marL="0" marR="0" algn="ctr" fontAlgn="base">
              <a:lnSpc>
                <a:spcPct val="115000"/>
              </a:lnSpc>
              <a:spcBef>
                <a:spcPts val="0"/>
              </a:spcBef>
              <a:spcAft>
                <a:spcPts val="600"/>
              </a:spcAft>
            </a:pPr>
            <a:endParaRPr lang="en-US" sz="2400" b="1" cap="small">
              <a:latin typeface="Calibri" panose="020F0502020204030204" pitchFamily="34" charset="0"/>
              <a:ea typeface="Calibri"/>
              <a:cs typeface="Calibri" panose="020F0502020204030204" pitchFamily="34" charset="0"/>
              <a:sym typeface="Calibri"/>
            </a:endParaRPr>
          </a:p>
          <a:p>
            <a:pPr marL="0" marR="0" algn="ctr" fontAlgn="base">
              <a:lnSpc>
                <a:spcPct val="115000"/>
              </a:lnSpc>
              <a:spcBef>
                <a:spcPts val="0"/>
              </a:spcBef>
              <a:spcAft>
                <a:spcPts val="600"/>
              </a:spcAft>
            </a:pPr>
            <a:endParaRPr lang="en-US" sz="2400" b="1" cap="small">
              <a:latin typeface="Calibri" panose="020F0502020204030204" pitchFamily="34" charset="0"/>
              <a:ea typeface="Calibri"/>
              <a:cs typeface="Calibri" panose="020F0502020204030204" pitchFamily="34" charset="0"/>
              <a:sym typeface="Calibri"/>
            </a:endParaRPr>
          </a:p>
          <a:p>
            <a:pPr marL="0" marR="0" algn="ctr" fontAlgn="base">
              <a:lnSpc>
                <a:spcPct val="115000"/>
              </a:lnSpc>
              <a:spcBef>
                <a:spcPts val="0"/>
              </a:spcBef>
              <a:spcAft>
                <a:spcPts val="600"/>
              </a:spcAft>
            </a:pPr>
            <a:endParaRPr lang="en-US" sz="2400" b="1" cap="small">
              <a:latin typeface="Calibri" panose="020F0502020204030204" pitchFamily="34" charset="0"/>
              <a:ea typeface="Calibri"/>
              <a:cs typeface="Calibri" panose="020F0502020204030204" pitchFamily="34" charset="0"/>
              <a:sym typeface="Calibri"/>
            </a:endParaRPr>
          </a:p>
          <a:p>
            <a:pPr marL="0" marR="0" algn="ctr" fontAlgn="base">
              <a:lnSpc>
                <a:spcPct val="115000"/>
              </a:lnSpc>
              <a:spcBef>
                <a:spcPts val="0"/>
              </a:spcBef>
              <a:spcAft>
                <a:spcPts val="600"/>
              </a:spcAft>
            </a:pPr>
            <a:endParaRPr lang="en-US" sz="2400" b="1" cap="small">
              <a:latin typeface="Calibri" panose="020F0502020204030204" pitchFamily="34" charset="0"/>
              <a:ea typeface="Calibri"/>
              <a:cs typeface="Calibri" panose="020F0502020204030204" pitchFamily="34" charset="0"/>
              <a:sym typeface="Calibri"/>
            </a:endParaRPr>
          </a:p>
          <a:p>
            <a:pPr marL="0" marR="0" algn="ctr" fontAlgn="base">
              <a:lnSpc>
                <a:spcPct val="115000"/>
              </a:lnSpc>
              <a:spcBef>
                <a:spcPts val="0"/>
              </a:spcBef>
              <a:spcAft>
                <a:spcPts val="600"/>
              </a:spcAft>
            </a:pPr>
            <a:endParaRPr lang="en-US" sz="900" b="1" cap="small">
              <a:latin typeface="Calibri" panose="020F0502020204030204" pitchFamily="34" charset="0"/>
              <a:ea typeface="Calibri"/>
              <a:cs typeface="Calibri" panose="020F0502020204030204" pitchFamily="34" charset="0"/>
              <a:sym typeface="Calibri"/>
            </a:endParaRPr>
          </a:p>
          <a:p>
            <a:pPr algn="ctr" fontAlgn="base">
              <a:lnSpc>
                <a:spcPct val="115000"/>
              </a:lnSpc>
              <a:spcAft>
                <a:spcPts val="600"/>
              </a:spcAft>
            </a:pPr>
            <a:r>
              <a:rPr lang="en-US" sz="2400" b="1" cap="small">
                <a:latin typeface="Calibri"/>
                <a:ea typeface="Calibri"/>
                <a:cs typeface="Calibri"/>
                <a:sym typeface="Calibri"/>
              </a:rPr>
              <a:t>We will come back together next Friday, October 4</a:t>
            </a:r>
            <a:r>
              <a:rPr lang="en-US" sz="2400" b="1" cap="small" baseline="30000">
                <a:latin typeface="Calibri"/>
                <a:ea typeface="Calibri"/>
                <a:cs typeface="Calibri"/>
                <a:sym typeface="Calibri"/>
              </a:rPr>
              <a:t>th</a:t>
            </a:r>
            <a:r>
              <a:rPr lang="en-US" sz="2400" b="1" cap="small">
                <a:latin typeface="Calibri"/>
                <a:ea typeface="Calibri"/>
                <a:cs typeface="Calibri"/>
                <a:sym typeface="Calibri"/>
              </a:rPr>
              <a:t> for a community of practice meeting</a:t>
            </a:r>
            <a:endParaRPr lang="en-US" sz="4000" b="1" i="0" u="none" strike="noStrike">
              <a:latin typeface="Calibri"/>
              <a:ea typeface="Calibri"/>
              <a:cs typeface="Calibri"/>
              <a:sym typeface="Calibri"/>
            </a:endParaRPr>
          </a:p>
        </p:txBody>
      </p:sp>
      <p:pic>
        <p:nvPicPr>
          <p:cNvPr id="3" name="Picture 2" descr="A logo of a company&#10;&#10;Description automatically generated">
            <a:extLst>
              <a:ext uri="{FF2B5EF4-FFF2-40B4-BE49-F238E27FC236}">
                <a16:creationId xmlns:a16="http://schemas.microsoft.com/office/drawing/2014/main" id="{8A0D77B9-5844-51D7-1FEF-C951A82AFA03}"/>
              </a:ext>
            </a:extLst>
          </p:cNvPr>
          <p:cNvPicPr>
            <a:picLocks noChangeAspect="1"/>
          </p:cNvPicPr>
          <p:nvPr/>
        </p:nvPicPr>
        <p:blipFill>
          <a:blip r:embed="rId3"/>
          <a:stretch>
            <a:fillRect/>
          </a:stretch>
        </p:blipFill>
        <p:spPr>
          <a:xfrm>
            <a:off x="829519" y="3762692"/>
            <a:ext cx="2572376" cy="277918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pic>
        <p:nvPicPr>
          <p:cNvPr id="11" name="Picture 10" descr="A logo with a black background&#10;&#10;Description automatically generated">
            <a:extLst>
              <a:ext uri="{FF2B5EF4-FFF2-40B4-BE49-F238E27FC236}">
                <a16:creationId xmlns:a16="http://schemas.microsoft.com/office/drawing/2014/main" id="{093FDDF2-DC3E-BA54-3CDF-07A0365EAA7A}"/>
              </a:ext>
            </a:extLst>
          </p:cNvPr>
          <p:cNvPicPr>
            <a:picLocks noChangeAspect="1"/>
          </p:cNvPicPr>
          <p:nvPr/>
        </p:nvPicPr>
        <p:blipFill>
          <a:blip r:embed="rId4"/>
          <a:stretch>
            <a:fillRect/>
          </a:stretch>
        </p:blipFill>
        <p:spPr>
          <a:xfrm>
            <a:off x="925207" y="588824"/>
            <a:ext cx="2380998" cy="2840175"/>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F04EA5DC-7F7C-E149-1E0C-22DFD1E7BF35}"/>
              </a:ext>
            </a:extLst>
          </p:cNvPr>
          <p:cNvPicPr>
            <a:picLocks noChangeAspect="1"/>
          </p:cNvPicPr>
          <p:nvPr/>
        </p:nvPicPr>
        <p:blipFill>
          <a:blip r:embed="rId5"/>
          <a:srcRect/>
          <a:stretch/>
        </p:blipFill>
        <p:spPr>
          <a:xfrm>
            <a:off x="6230319" y="1192193"/>
            <a:ext cx="4182678" cy="4182678"/>
          </a:xfrm>
          <a:prstGeom prst="rect">
            <a:avLst/>
          </a:prstGeom>
        </p:spPr>
      </p:pic>
    </p:spTree>
    <p:extLst>
      <p:ext uri="{BB962C8B-B14F-4D97-AF65-F5344CB8AC3E}">
        <p14:creationId xmlns:p14="http://schemas.microsoft.com/office/powerpoint/2010/main" val="44327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11" name="Google Shape;111;g2ac194df0a2_1_0"/>
          <p:cNvSpPr/>
          <p:nvPr/>
        </p:nvSpPr>
        <p:spPr>
          <a:xfrm>
            <a:off x="0" y="1"/>
            <a:ext cx="12192000" cy="1524000"/>
          </a:xfrm>
          <a:prstGeom prst="rect">
            <a:avLst/>
          </a:prstGeom>
          <a:solidFill>
            <a:srgbClr val="3A87AE"/>
          </a:solidFill>
          <a:ln>
            <a:noFill/>
          </a:ln>
          <a:effectLst>
            <a:outerShdw blurRad="50800" dist="38100" dir="2700000" algn="tl" rotWithShape="0">
              <a:prstClr val="black">
                <a:alpha val="40000"/>
              </a:prstClr>
            </a:outerShdw>
          </a:effectLst>
          <a:scene3d>
            <a:camera prst="orthographicFront"/>
            <a:lightRig rig="threePt" dir="t"/>
          </a:scene3d>
          <a:sp3d>
            <a:bevelT/>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4" name="Text Placeholder 3">
            <a:extLst>
              <a:ext uri="{FF2B5EF4-FFF2-40B4-BE49-F238E27FC236}">
                <a16:creationId xmlns:a16="http://schemas.microsoft.com/office/drawing/2014/main" id="{1CE0C578-7396-8BA9-1791-34AB6495C909}"/>
              </a:ext>
            </a:extLst>
          </p:cNvPr>
          <p:cNvSpPr>
            <a:spLocks noGrp="1"/>
          </p:cNvSpPr>
          <p:nvPr>
            <p:ph type="body" idx="1"/>
          </p:nvPr>
        </p:nvSpPr>
        <p:spPr>
          <a:xfrm>
            <a:off x="1526850" y="1891670"/>
            <a:ext cx="8436957" cy="3646044"/>
          </a:xfrm>
        </p:spPr>
        <p:txBody>
          <a:bodyPr/>
          <a:lstStyle/>
          <a:p>
            <a:pPr marL="571500" indent="-342900">
              <a:lnSpc>
                <a:spcPct val="100000"/>
              </a:lnSpc>
              <a:buClr>
                <a:srgbClr val="3A87AE"/>
              </a:buClr>
              <a:buFont typeface="Wingdings" panose="05000000000000000000" pitchFamily="2" charset="2"/>
              <a:buChar char="§"/>
            </a:pPr>
            <a:r>
              <a:rPr lang="en-US" sz="2400" b="1">
                <a:solidFill>
                  <a:schemeClr val="tx1">
                    <a:lumMod val="50000"/>
                  </a:schemeClr>
                </a:solidFill>
                <a:latin typeface="Calibri"/>
                <a:cs typeface="Calibri"/>
              </a:rPr>
              <a:t>Welcome</a:t>
            </a:r>
          </a:p>
          <a:p>
            <a:pPr marL="1028700" lvl="1">
              <a:lnSpc>
                <a:spcPct val="100000"/>
              </a:lnSpc>
              <a:buClr>
                <a:srgbClr val="3A87AE"/>
              </a:buClr>
              <a:buFont typeface="Wingdings" panose="05000000000000000000" pitchFamily="2" charset="2"/>
              <a:buChar char="§"/>
            </a:pPr>
            <a:r>
              <a:rPr lang="en-US" sz="2300" b="1">
                <a:solidFill>
                  <a:schemeClr val="tx1">
                    <a:lumMod val="50000"/>
                  </a:schemeClr>
                </a:solidFill>
                <a:latin typeface="Calibri"/>
                <a:cs typeface="Calibri"/>
              </a:rPr>
              <a:t>Team Introductions</a:t>
            </a:r>
          </a:p>
          <a:p>
            <a:pPr marL="571500" indent="-342900">
              <a:lnSpc>
                <a:spcPct val="100000"/>
              </a:lnSpc>
              <a:buClr>
                <a:srgbClr val="3A87AE"/>
              </a:buClr>
              <a:buFont typeface="Wingdings" panose="05000000000000000000" pitchFamily="2" charset="2"/>
              <a:buChar char="§"/>
            </a:pPr>
            <a:r>
              <a:rPr lang="en-US" sz="2400" b="1">
                <a:solidFill>
                  <a:schemeClr val="tx1">
                    <a:lumMod val="50000"/>
                  </a:schemeClr>
                </a:solidFill>
                <a:latin typeface="Calibri"/>
                <a:cs typeface="Calibri"/>
              </a:rPr>
              <a:t>RFP Overview</a:t>
            </a:r>
          </a:p>
          <a:p>
            <a:pPr marL="1028700" lvl="1">
              <a:lnSpc>
                <a:spcPct val="100000"/>
              </a:lnSpc>
              <a:buClr>
                <a:srgbClr val="3A87AE"/>
              </a:buClr>
              <a:buFont typeface="Wingdings" panose="05000000000000000000" pitchFamily="2" charset="2"/>
              <a:buChar char="§"/>
            </a:pPr>
            <a:r>
              <a:rPr lang="en-US" sz="2300" b="1">
                <a:solidFill>
                  <a:schemeClr val="tx1">
                    <a:lumMod val="50000"/>
                  </a:schemeClr>
                </a:solidFill>
                <a:latin typeface="Calibri"/>
                <a:cs typeface="Calibri"/>
              </a:rPr>
              <a:t>Priority Areas for Support</a:t>
            </a:r>
          </a:p>
          <a:p>
            <a:pPr marL="1028700" lvl="1">
              <a:lnSpc>
                <a:spcPct val="100000"/>
              </a:lnSpc>
              <a:buClr>
                <a:srgbClr val="3A87AE"/>
              </a:buClr>
              <a:buFont typeface="Wingdings" panose="05000000000000000000" pitchFamily="2" charset="2"/>
              <a:buChar char="§"/>
            </a:pPr>
            <a:r>
              <a:rPr lang="en-US" sz="2300" b="1">
                <a:solidFill>
                  <a:schemeClr val="tx1">
                    <a:lumMod val="50000"/>
                  </a:schemeClr>
                </a:solidFill>
                <a:latin typeface="Calibri"/>
                <a:cs typeface="Calibri"/>
              </a:rPr>
              <a:t>Programmatic Goals &amp; STEM Engagement Goals</a:t>
            </a:r>
          </a:p>
          <a:p>
            <a:pPr marL="571500" indent="-342900">
              <a:lnSpc>
                <a:spcPct val="100000"/>
              </a:lnSpc>
              <a:buClr>
                <a:srgbClr val="3A87AE"/>
              </a:buClr>
              <a:buFont typeface="Wingdings,Sans-Serif" panose="05000000000000000000" pitchFamily="2" charset="2"/>
              <a:buChar char="§"/>
            </a:pPr>
            <a:r>
              <a:rPr lang="en-US" sz="2400" b="1">
                <a:solidFill>
                  <a:schemeClr val="tx1">
                    <a:lumMod val="50000"/>
                  </a:schemeClr>
                </a:solidFill>
                <a:latin typeface="Calibri"/>
                <a:cs typeface="Calibri"/>
              </a:rPr>
              <a:t>Web Navigation &amp; Discussion</a:t>
            </a:r>
            <a:endParaRPr lang="en-US" sz="2400">
              <a:solidFill>
                <a:srgbClr val="143367"/>
              </a:solidFill>
              <a:latin typeface="Calibri"/>
              <a:cs typeface="Calibri"/>
            </a:endParaRPr>
          </a:p>
          <a:p>
            <a:pPr marL="571500" indent="-342900">
              <a:lnSpc>
                <a:spcPct val="100000"/>
              </a:lnSpc>
              <a:buClr>
                <a:srgbClr val="3A87AE"/>
              </a:buClr>
              <a:buFont typeface="Wingdings" panose="05000000000000000000" pitchFamily="2" charset="2"/>
              <a:buChar char="§"/>
            </a:pPr>
            <a:r>
              <a:rPr lang="en-US" sz="2400" b="1">
                <a:solidFill>
                  <a:schemeClr val="tx1">
                    <a:lumMod val="50000"/>
                  </a:schemeClr>
                </a:solidFill>
                <a:latin typeface="Calibri"/>
                <a:cs typeface="Calibri"/>
              </a:rPr>
              <a:t>Closing &amp; Next Steps</a:t>
            </a:r>
            <a:endParaRPr lang="en-US" sz="2400" b="1">
              <a:solidFill>
                <a:schemeClr val="tx1">
                  <a:lumMod val="50000"/>
                </a:schemeClr>
              </a:solidFill>
            </a:endParaRPr>
          </a:p>
        </p:txBody>
      </p:sp>
      <p:sp>
        <p:nvSpPr>
          <p:cNvPr id="2" name="Title 1">
            <a:extLst>
              <a:ext uri="{FF2B5EF4-FFF2-40B4-BE49-F238E27FC236}">
                <a16:creationId xmlns:a16="http://schemas.microsoft.com/office/drawing/2014/main" id="{464B78E6-F4D9-080E-BFF4-7C2704552C85}"/>
              </a:ext>
            </a:extLst>
          </p:cNvPr>
          <p:cNvSpPr>
            <a:spLocks noGrp="1"/>
          </p:cNvSpPr>
          <p:nvPr>
            <p:ph type="title"/>
          </p:nvPr>
        </p:nvSpPr>
        <p:spPr>
          <a:xfrm>
            <a:off x="517857" y="367670"/>
            <a:ext cx="11156285" cy="788661"/>
          </a:xfrm>
        </p:spPr>
        <p:txBody>
          <a:bodyPr/>
          <a:lstStyle/>
          <a:p>
            <a:r>
              <a:rPr lang="en-US" sz="3600" b="1"/>
              <a:t>Today’s Agenda</a:t>
            </a:r>
          </a:p>
        </p:txBody>
      </p:sp>
      <p:sp>
        <p:nvSpPr>
          <p:cNvPr id="9" name="Rectangle 8">
            <a:extLst>
              <a:ext uri="{FF2B5EF4-FFF2-40B4-BE49-F238E27FC236}">
                <a16:creationId xmlns:a16="http://schemas.microsoft.com/office/drawing/2014/main" id="{F72F90E7-8E88-EF65-B561-5B2D342830C5}"/>
              </a:ext>
            </a:extLst>
          </p:cNvPr>
          <p:cNvSpPr/>
          <p:nvPr/>
        </p:nvSpPr>
        <p:spPr>
          <a:xfrm>
            <a:off x="509530" y="6203373"/>
            <a:ext cx="1547870" cy="4052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bird in a circle with yellow text&#10;&#10;Description automatically generated">
            <a:extLst>
              <a:ext uri="{FF2B5EF4-FFF2-40B4-BE49-F238E27FC236}">
                <a16:creationId xmlns:a16="http://schemas.microsoft.com/office/drawing/2014/main" id="{7AE8B217-5220-9C17-21A1-8CBF856F5257}"/>
              </a:ext>
            </a:extLst>
          </p:cNvPr>
          <p:cNvPicPr>
            <a:picLocks noChangeAspect="1"/>
          </p:cNvPicPr>
          <p:nvPr/>
        </p:nvPicPr>
        <p:blipFill>
          <a:blip r:embed="rId3"/>
          <a:stretch>
            <a:fillRect/>
          </a:stretch>
        </p:blipFill>
        <p:spPr>
          <a:xfrm>
            <a:off x="1114882" y="5846430"/>
            <a:ext cx="2181715" cy="891401"/>
          </a:xfrm>
          <a:prstGeom prst="rect">
            <a:avLst/>
          </a:prstGeom>
        </p:spPr>
      </p:pic>
      <p:pic>
        <p:nvPicPr>
          <p:cNvPr id="10" name="Picture 9">
            <a:extLst>
              <a:ext uri="{FF2B5EF4-FFF2-40B4-BE49-F238E27FC236}">
                <a16:creationId xmlns:a16="http://schemas.microsoft.com/office/drawing/2014/main" id="{5CB21C5F-86ED-CD76-6786-CA51FA58C321}"/>
              </a:ext>
            </a:extLst>
          </p:cNvPr>
          <p:cNvPicPr>
            <a:picLocks noChangeAspect="1"/>
          </p:cNvPicPr>
          <p:nvPr/>
        </p:nvPicPr>
        <p:blipFill>
          <a:blip r:embed="rId4"/>
          <a:srcRect/>
          <a:stretch/>
        </p:blipFill>
        <p:spPr>
          <a:xfrm>
            <a:off x="204341" y="5885207"/>
            <a:ext cx="1132461" cy="852624"/>
          </a:xfrm>
          <a:prstGeom prst="rect">
            <a:avLst/>
          </a:prstGeom>
          <a:ln>
            <a:noFill/>
          </a:ln>
          <a:effectLst/>
        </p:spPr>
      </p:pic>
    </p:spTree>
    <p:extLst>
      <p:ext uri="{BB962C8B-B14F-4D97-AF65-F5344CB8AC3E}">
        <p14:creationId xmlns:p14="http://schemas.microsoft.com/office/powerpoint/2010/main" val="124344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11" name="Google Shape;111;g2ac194df0a2_1_0"/>
          <p:cNvSpPr/>
          <p:nvPr/>
        </p:nvSpPr>
        <p:spPr>
          <a:xfrm>
            <a:off x="0" y="1"/>
            <a:ext cx="12192000" cy="1524000"/>
          </a:xfrm>
          <a:prstGeom prst="rect">
            <a:avLst/>
          </a:prstGeom>
          <a:solidFill>
            <a:srgbClr val="3A87AE"/>
          </a:solidFill>
          <a:ln>
            <a:no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2" name="Title 1">
            <a:extLst>
              <a:ext uri="{FF2B5EF4-FFF2-40B4-BE49-F238E27FC236}">
                <a16:creationId xmlns:a16="http://schemas.microsoft.com/office/drawing/2014/main" id="{464B78E6-F4D9-080E-BFF4-7C2704552C85}"/>
              </a:ext>
            </a:extLst>
          </p:cNvPr>
          <p:cNvSpPr>
            <a:spLocks noGrp="1"/>
          </p:cNvSpPr>
          <p:nvPr>
            <p:ph type="title"/>
          </p:nvPr>
        </p:nvSpPr>
        <p:spPr>
          <a:xfrm>
            <a:off x="517857" y="367670"/>
            <a:ext cx="11156285" cy="788661"/>
          </a:xfrm>
        </p:spPr>
        <p:txBody>
          <a:bodyPr/>
          <a:lstStyle/>
          <a:p>
            <a:r>
              <a:rPr lang="en-US" sz="3600" b="1"/>
              <a:t>AIHEC &amp; NASA Team</a:t>
            </a:r>
          </a:p>
        </p:txBody>
      </p:sp>
      <p:sp>
        <p:nvSpPr>
          <p:cNvPr id="9" name="Rectangle 8">
            <a:extLst>
              <a:ext uri="{FF2B5EF4-FFF2-40B4-BE49-F238E27FC236}">
                <a16:creationId xmlns:a16="http://schemas.microsoft.com/office/drawing/2014/main" id="{F72F90E7-8E88-EF65-B561-5B2D342830C5}"/>
              </a:ext>
            </a:extLst>
          </p:cNvPr>
          <p:cNvSpPr/>
          <p:nvPr/>
        </p:nvSpPr>
        <p:spPr>
          <a:xfrm>
            <a:off x="509530" y="6203373"/>
            <a:ext cx="1547870" cy="4052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bird in a circle with yellow text&#10;&#10;Description automatically generated">
            <a:extLst>
              <a:ext uri="{FF2B5EF4-FFF2-40B4-BE49-F238E27FC236}">
                <a16:creationId xmlns:a16="http://schemas.microsoft.com/office/drawing/2014/main" id="{7AE8B217-5220-9C17-21A1-8CBF856F5257}"/>
              </a:ext>
            </a:extLst>
          </p:cNvPr>
          <p:cNvPicPr>
            <a:picLocks noChangeAspect="1"/>
          </p:cNvPicPr>
          <p:nvPr/>
        </p:nvPicPr>
        <p:blipFill>
          <a:blip r:embed="rId3"/>
          <a:stretch>
            <a:fillRect/>
          </a:stretch>
        </p:blipFill>
        <p:spPr>
          <a:xfrm>
            <a:off x="1114882" y="5846430"/>
            <a:ext cx="2181715" cy="891401"/>
          </a:xfrm>
          <a:prstGeom prst="rect">
            <a:avLst/>
          </a:prstGeom>
        </p:spPr>
      </p:pic>
      <p:pic>
        <p:nvPicPr>
          <p:cNvPr id="10" name="Picture 9">
            <a:extLst>
              <a:ext uri="{FF2B5EF4-FFF2-40B4-BE49-F238E27FC236}">
                <a16:creationId xmlns:a16="http://schemas.microsoft.com/office/drawing/2014/main" id="{5CB21C5F-86ED-CD76-6786-CA51FA58C321}"/>
              </a:ext>
            </a:extLst>
          </p:cNvPr>
          <p:cNvPicPr>
            <a:picLocks noChangeAspect="1"/>
          </p:cNvPicPr>
          <p:nvPr/>
        </p:nvPicPr>
        <p:blipFill>
          <a:blip r:embed="rId4"/>
          <a:srcRect/>
          <a:stretch/>
        </p:blipFill>
        <p:spPr>
          <a:xfrm>
            <a:off x="188539" y="6001615"/>
            <a:ext cx="926343" cy="697439"/>
          </a:xfrm>
          <a:prstGeom prst="rect">
            <a:avLst/>
          </a:prstGeom>
          <a:ln>
            <a:noFill/>
          </a:ln>
          <a:effectLst/>
        </p:spPr>
      </p:pic>
      <p:pic>
        <p:nvPicPr>
          <p:cNvPr id="5" name="Picture 4" descr="A person in a suit and tie&#10;&#10;Description automatically generated">
            <a:extLst>
              <a:ext uri="{FF2B5EF4-FFF2-40B4-BE49-F238E27FC236}">
                <a16:creationId xmlns:a16="http://schemas.microsoft.com/office/drawing/2014/main" id="{C0CBDC47-B0B7-EF4C-ABE8-894FF12156D8}"/>
              </a:ext>
            </a:extLst>
          </p:cNvPr>
          <p:cNvPicPr>
            <a:picLocks noChangeAspect="1"/>
          </p:cNvPicPr>
          <p:nvPr/>
        </p:nvPicPr>
        <p:blipFill>
          <a:blip r:embed="rId5"/>
          <a:stretch>
            <a:fillRect/>
          </a:stretch>
        </p:blipFill>
        <p:spPr>
          <a:xfrm>
            <a:off x="835147" y="2651418"/>
            <a:ext cx="1493073" cy="2090303"/>
          </a:xfrm>
          <a:prstGeom prst="rect">
            <a:avLst/>
          </a:prstGeom>
        </p:spPr>
      </p:pic>
      <p:pic>
        <p:nvPicPr>
          <p:cNvPr id="7" name="Picture 6" descr="A person smiling at camera&#10;&#10;Description automatically generated">
            <a:extLst>
              <a:ext uri="{FF2B5EF4-FFF2-40B4-BE49-F238E27FC236}">
                <a16:creationId xmlns:a16="http://schemas.microsoft.com/office/drawing/2014/main" id="{25FD7CB7-4D85-5773-011B-0651E82AF0C1}"/>
              </a:ext>
            </a:extLst>
          </p:cNvPr>
          <p:cNvPicPr>
            <a:picLocks noChangeAspect="1"/>
          </p:cNvPicPr>
          <p:nvPr/>
        </p:nvPicPr>
        <p:blipFill>
          <a:blip r:embed="rId6"/>
          <a:stretch>
            <a:fillRect/>
          </a:stretch>
        </p:blipFill>
        <p:spPr>
          <a:xfrm>
            <a:off x="5093819" y="2655846"/>
            <a:ext cx="1493073" cy="2090303"/>
          </a:xfrm>
          <a:prstGeom prst="rect">
            <a:avLst/>
          </a:prstGeom>
        </p:spPr>
      </p:pic>
      <p:pic>
        <p:nvPicPr>
          <p:cNvPr id="4" name="Picture 3" descr="A close-up of a person smiling&#10;&#10;Description automatically generated">
            <a:extLst>
              <a:ext uri="{FF2B5EF4-FFF2-40B4-BE49-F238E27FC236}">
                <a16:creationId xmlns:a16="http://schemas.microsoft.com/office/drawing/2014/main" id="{30E5A189-C78F-01F1-B555-389C048F2852}"/>
              </a:ext>
            </a:extLst>
          </p:cNvPr>
          <p:cNvPicPr>
            <a:picLocks noChangeAspect="1"/>
          </p:cNvPicPr>
          <p:nvPr/>
        </p:nvPicPr>
        <p:blipFill rotWithShape="1">
          <a:blip r:embed="rId7"/>
          <a:srcRect l="14314" r="14688"/>
          <a:stretch/>
        </p:blipFill>
        <p:spPr>
          <a:xfrm>
            <a:off x="7095426" y="2659157"/>
            <a:ext cx="1493073" cy="2102970"/>
          </a:xfrm>
          <a:prstGeom prst="rect">
            <a:avLst/>
          </a:prstGeom>
        </p:spPr>
      </p:pic>
      <p:pic>
        <p:nvPicPr>
          <p:cNvPr id="11" name="Picture 10" descr="A person wearing glasses and a purple shirt&#10;&#10;Description automatically generated">
            <a:extLst>
              <a:ext uri="{FF2B5EF4-FFF2-40B4-BE49-F238E27FC236}">
                <a16:creationId xmlns:a16="http://schemas.microsoft.com/office/drawing/2014/main" id="{E81CB7E7-047A-D5E6-2AAA-9DC941F15D01}"/>
              </a:ext>
            </a:extLst>
          </p:cNvPr>
          <p:cNvPicPr>
            <a:picLocks noChangeAspect="1"/>
          </p:cNvPicPr>
          <p:nvPr/>
        </p:nvPicPr>
        <p:blipFill rotWithShape="1">
          <a:blip r:embed="rId8"/>
          <a:srcRect l="8372" r="20416"/>
          <a:stretch/>
        </p:blipFill>
        <p:spPr>
          <a:xfrm>
            <a:off x="9212780" y="2662323"/>
            <a:ext cx="1493074" cy="2096637"/>
          </a:xfrm>
          <a:prstGeom prst="rect">
            <a:avLst/>
          </a:prstGeom>
        </p:spPr>
      </p:pic>
      <p:pic>
        <p:nvPicPr>
          <p:cNvPr id="3" name="Picture 2" descr="A person smiling for a selfie&#10;&#10;Description automatically generated">
            <a:extLst>
              <a:ext uri="{FF2B5EF4-FFF2-40B4-BE49-F238E27FC236}">
                <a16:creationId xmlns:a16="http://schemas.microsoft.com/office/drawing/2014/main" id="{235782BB-0724-E31B-1822-751E217F5B93}"/>
              </a:ext>
            </a:extLst>
          </p:cNvPr>
          <p:cNvPicPr>
            <a:picLocks noChangeAspect="1"/>
          </p:cNvPicPr>
          <p:nvPr/>
        </p:nvPicPr>
        <p:blipFill>
          <a:blip r:embed="rId9"/>
          <a:stretch>
            <a:fillRect/>
          </a:stretch>
        </p:blipFill>
        <p:spPr>
          <a:xfrm>
            <a:off x="2870278" y="2654460"/>
            <a:ext cx="1638306" cy="2089231"/>
          </a:xfrm>
          <a:prstGeom prst="rect">
            <a:avLst/>
          </a:prstGeom>
        </p:spPr>
      </p:pic>
    </p:spTree>
    <p:extLst>
      <p:ext uri="{BB962C8B-B14F-4D97-AF65-F5344CB8AC3E}">
        <p14:creationId xmlns:p14="http://schemas.microsoft.com/office/powerpoint/2010/main" val="175265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11" name="Google Shape;111;g2ac194df0a2_1_0"/>
          <p:cNvSpPr/>
          <p:nvPr/>
        </p:nvSpPr>
        <p:spPr>
          <a:xfrm>
            <a:off x="0" y="1"/>
            <a:ext cx="12192000" cy="1524000"/>
          </a:xfrm>
          <a:prstGeom prst="rect">
            <a:avLst/>
          </a:prstGeom>
          <a:solidFill>
            <a:srgbClr val="3A87AE"/>
          </a:solidFill>
          <a:ln>
            <a:noFill/>
          </a:ln>
          <a:effectLst>
            <a:outerShdw blurRad="50800" dist="38100" dir="2700000" algn="tl" rotWithShape="0">
              <a:prstClr val="black">
                <a:alpha val="40000"/>
              </a:prstClr>
            </a:outerShdw>
          </a:effectLst>
          <a:scene3d>
            <a:camera prst="orthographicFront"/>
            <a:lightRig rig="threePt" dir="t"/>
          </a:scene3d>
          <a:sp3d>
            <a:bevelT/>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2" name="Title 1">
            <a:extLst>
              <a:ext uri="{FF2B5EF4-FFF2-40B4-BE49-F238E27FC236}">
                <a16:creationId xmlns:a16="http://schemas.microsoft.com/office/drawing/2014/main" id="{464B78E6-F4D9-080E-BFF4-7C2704552C85}"/>
              </a:ext>
            </a:extLst>
          </p:cNvPr>
          <p:cNvSpPr>
            <a:spLocks noGrp="1"/>
          </p:cNvSpPr>
          <p:nvPr>
            <p:ph type="title"/>
          </p:nvPr>
        </p:nvSpPr>
        <p:spPr>
          <a:xfrm>
            <a:off x="517857" y="367670"/>
            <a:ext cx="11156285" cy="788661"/>
          </a:xfrm>
        </p:spPr>
        <p:txBody>
          <a:bodyPr/>
          <a:lstStyle/>
          <a:p>
            <a:r>
              <a:rPr lang="en-US" sz="3600" b="1"/>
              <a:t>RFP Overview – Purpose</a:t>
            </a:r>
          </a:p>
        </p:txBody>
      </p:sp>
      <p:sp>
        <p:nvSpPr>
          <p:cNvPr id="9" name="Rectangle 8">
            <a:extLst>
              <a:ext uri="{FF2B5EF4-FFF2-40B4-BE49-F238E27FC236}">
                <a16:creationId xmlns:a16="http://schemas.microsoft.com/office/drawing/2014/main" id="{F72F90E7-8E88-EF65-B561-5B2D342830C5}"/>
              </a:ext>
            </a:extLst>
          </p:cNvPr>
          <p:cNvSpPr/>
          <p:nvPr/>
        </p:nvSpPr>
        <p:spPr>
          <a:xfrm>
            <a:off x="509530" y="6203373"/>
            <a:ext cx="1547870" cy="4052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bird in a circle with yellow text&#10;&#10;Description automatically generated">
            <a:extLst>
              <a:ext uri="{FF2B5EF4-FFF2-40B4-BE49-F238E27FC236}">
                <a16:creationId xmlns:a16="http://schemas.microsoft.com/office/drawing/2014/main" id="{7AE8B217-5220-9C17-21A1-8CBF856F5257}"/>
              </a:ext>
            </a:extLst>
          </p:cNvPr>
          <p:cNvPicPr>
            <a:picLocks noChangeAspect="1"/>
          </p:cNvPicPr>
          <p:nvPr/>
        </p:nvPicPr>
        <p:blipFill>
          <a:blip r:embed="rId3"/>
          <a:stretch>
            <a:fillRect/>
          </a:stretch>
        </p:blipFill>
        <p:spPr>
          <a:xfrm>
            <a:off x="1114882" y="5846430"/>
            <a:ext cx="2181715" cy="891401"/>
          </a:xfrm>
          <a:prstGeom prst="rect">
            <a:avLst/>
          </a:prstGeom>
        </p:spPr>
      </p:pic>
      <p:pic>
        <p:nvPicPr>
          <p:cNvPr id="10" name="Picture 9">
            <a:extLst>
              <a:ext uri="{FF2B5EF4-FFF2-40B4-BE49-F238E27FC236}">
                <a16:creationId xmlns:a16="http://schemas.microsoft.com/office/drawing/2014/main" id="{5CB21C5F-86ED-CD76-6786-CA51FA58C321}"/>
              </a:ext>
            </a:extLst>
          </p:cNvPr>
          <p:cNvPicPr>
            <a:picLocks noChangeAspect="1"/>
          </p:cNvPicPr>
          <p:nvPr/>
        </p:nvPicPr>
        <p:blipFill>
          <a:blip r:embed="rId4"/>
          <a:srcRect/>
          <a:stretch/>
        </p:blipFill>
        <p:spPr>
          <a:xfrm>
            <a:off x="188539" y="6001615"/>
            <a:ext cx="926343" cy="697439"/>
          </a:xfrm>
          <a:prstGeom prst="rect">
            <a:avLst/>
          </a:prstGeom>
          <a:ln>
            <a:noFill/>
          </a:ln>
          <a:effectLst/>
        </p:spPr>
      </p:pic>
      <p:sp>
        <p:nvSpPr>
          <p:cNvPr id="4" name="TextBox 3">
            <a:extLst>
              <a:ext uri="{FF2B5EF4-FFF2-40B4-BE49-F238E27FC236}">
                <a16:creationId xmlns:a16="http://schemas.microsoft.com/office/drawing/2014/main" id="{CA5A6579-2ACF-1895-0E03-9DC7D3AA514E}"/>
              </a:ext>
            </a:extLst>
          </p:cNvPr>
          <p:cNvSpPr txBox="1"/>
          <p:nvPr/>
        </p:nvSpPr>
        <p:spPr>
          <a:xfrm>
            <a:off x="369189" y="1793996"/>
            <a:ext cx="10441361" cy="4250523"/>
          </a:xfrm>
          <a:prstGeom prst="rect">
            <a:avLst/>
          </a:prstGeom>
          <a:noFill/>
        </p:spPr>
        <p:txBody>
          <a:bodyPr wrap="square" lIns="91440" tIns="45720" rIns="91440" bIns="45720" anchor="t">
            <a:spAutoFit/>
          </a:bodyPr>
          <a:lstStyle/>
          <a:p>
            <a:pPr marL="0" marR="0">
              <a:lnSpc>
                <a:spcPct val="150000"/>
              </a:lnSpc>
              <a:spcBef>
                <a:spcPts val="0"/>
              </a:spcBef>
              <a:spcAft>
                <a:spcPts val="900"/>
              </a:spcAft>
            </a:pPr>
            <a:r>
              <a:rPr lang="en-US" sz="1800">
                <a:solidFill>
                  <a:schemeClr val="bg2">
                    <a:lumMod val="50000"/>
                  </a:schemeClr>
                </a:solidFill>
                <a:latin typeface="Calibri"/>
                <a:ea typeface="Times New Roman" panose="02020603050405020304" pitchFamily="18" charset="0"/>
              </a:rPr>
              <a:t>T</a:t>
            </a:r>
            <a:r>
              <a:rPr lang="en-US" sz="1800">
                <a:solidFill>
                  <a:schemeClr val="bg2">
                    <a:lumMod val="50000"/>
                  </a:schemeClr>
                </a:solidFill>
                <a:effectLst/>
                <a:latin typeface="Calibri"/>
                <a:ea typeface="Times New Roman" panose="02020603050405020304" pitchFamily="18" charset="0"/>
              </a:rPr>
              <a:t>he Building Bridges Grant program is designed to provide funds to improve infrastructure, update academic program content, student research opportunities, faculty professional development, bridging activities, and other initiatives to support TCU efforts to develop and enhance their STEM programs. </a:t>
            </a:r>
          </a:p>
          <a:p>
            <a:pPr>
              <a:lnSpc>
                <a:spcPct val="150000"/>
              </a:lnSpc>
              <a:spcAft>
                <a:spcPts val="900"/>
              </a:spcAft>
            </a:pPr>
            <a:r>
              <a:rPr lang="en-US" sz="1800">
                <a:solidFill>
                  <a:schemeClr val="bg2">
                    <a:lumMod val="50000"/>
                  </a:schemeClr>
                </a:solidFill>
                <a:effectLst/>
                <a:latin typeface="Calibri"/>
                <a:ea typeface="Times New Roman" panose="02020603050405020304" pitchFamily="18" charset="0"/>
              </a:rPr>
              <a:t>Through </a:t>
            </a:r>
            <a:r>
              <a:rPr lang="en-US" sz="1800">
                <a:solidFill>
                  <a:schemeClr val="bg2">
                    <a:lumMod val="50000"/>
                  </a:schemeClr>
                </a:solidFill>
                <a:latin typeface="Calibri"/>
                <a:ea typeface="Times New Roman" panose="02020603050405020304" pitchFamily="18" charset="0"/>
              </a:rPr>
              <a:t>the provision of funding</a:t>
            </a:r>
            <a:r>
              <a:rPr lang="en-US" sz="1800">
                <a:solidFill>
                  <a:schemeClr val="bg2">
                    <a:lumMod val="50000"/>
                  </a:schemeClr>
                </a:solidFill>
                <a:effectLst/>
                <a:latin typeface="Calibri"/>
                <a:ea typeface="Times New Roman" panose="02020603050405020304" pitchFamily="18" charset="0"/>
              </a:rPr>
              <a:t>, it is NASA &amp; AIHEC’s hope that the program will enhance the ability of TCUs to:</a:t>
            </a:r>
          </a:p>
          <a:p>
            <a:pPr marL="742950" lvl="5" indent="-285750">
              <a:lnSpc>
                <a:spcPct val="150000"/>
              </a:lnSpc>
              <a:spcAft>
                <a:spcPts val="900"/>
              </a:spcAft>
              <a:buClr>
                <a:srgbClr val="3A87AE"/>
              </a:buClr>
              <a:buFont typeface="Arial" panose="020B0604020202020204" pitchFamily="34" charset="0"/>
              <a:buChar char="•"/>
            </a:pPr>
            <a:r>
              <a:rPr lang="en-US" sz="1800" b="1">
                <a:solidFill>
                  <a:schemeClr val="bg2">
                    <a:lumMod val="50000"/>
                  </a:schemeClr>
                </a:solidFill>
                <a:latin typeface="Calibri"/>
                <a:ea typeface="Times New Roman" panose="02020603050405020304" pitchFamily="18" charset="0"/>
              </a:rPr>
              <a:t>P</a:t>
            </a:r>
            <a:r>
              <a:rPr lang="en-US" sz="1800" b="1">
                <a:solidFill>
                  <a:schemeClr val="bg2">
                    <a:lumMod val="50000"/>
                  </a:schemeClr>
                </a:solidFill>
                <a:effectLst/>
                <a:latin typeface="Calibri"/>
                <a:ea typeface="Times New Roman" panose="02020603050405020304" pitchFamily="18" charset="0"/>
              </a:rPr>
              <a:t>rovide high quality STEM education programs</a:t>
            </a:r>
          </a:p>
          <a:p>
            <a:pPr marL="742950" lvl="3" indent="-285750">
              <a:lnSpc>
                <a:spcPct val="150000"/>
              </a:lnSpc>
              <a:spcAft>
                <a:spcPts val="900"/>
              </a:spcAft>
              <a:buClr>
                <a:srgbClr val="3A87AE"/>
              </a:buClr>
              <a:buFont typeface="Arial" panose="02070309020205020404" pitchFamily="49" charset="0"/>
              <a:buChar char="•"/>
            </a:pPr>
            <a:r>
              <a:rPr lang="en-US" sz="1800" b="1">
                <a:solidFill>
                  <a:schemeClr val="bg2">
                    <a:lumMod val="50000"/>
                  </a:schemeClr>
                </a:solidFill>
                <a:latin typeface="Calibri"/>
                <a:ea typeface="Times New Roman" panose="02020603050405020304" pitchFamily="18" charset="0"/>
              </a:rPr>
              <a:t>P</a:t>
            </a:r>
            <a:r>
              <a:rPr lang="en-US" sz="1800" b="1">
                <a:solidFill>
                  <a:schemeClr val="bg2">
                    <a:lumMod val="50000"/>
                  </a:schemeClr>
                </a:solidFill>
                <a:effectLst/>
                <a:latin typeface="Calibri"/>
                <a:ea typeface="Times New Roman" panose="02020603050405020304" pitchFamily="18" charset="0"/>
              </a:rPr>
              <a:t>articipate in collaborative STEM research initiatives</a:t>
            </a:r>
          </a:p>
          <a:p>
            <a:pPr marL="742950" lvl="3" indent="-285750">
              <a:lnSpc>
                <a:spcPct val="150000"/>
              </a:lnSpc>
              <a:spcAft>
                <a:spcPts val="900"/>
              </a:spcAft>
              <a:buClr>
                <a:srgbClr val="3A87AE"/>
              </a:buClr>
              <a:buFont typeface="Arial" panose="02070309020205020404" pitchFamily="49" charset="0"/>
              <a:buChar char="•"/>
            </a:pPr>
            <a:r>
              <a:rPr lang="en-US" sz="1800" b="1">
                <a:solidFill>
                  <a:schemeClr val="bg2">
                    <a:lumMod val="50000"/>
                  </a:schemeClr>
                </a:solidFill>
                <a:latin typeface="Calibri"/>
                <a:ea typeface="Times New Roman" panose="02020603050405020304" pitchFamily="18" charset="0"/>
              </a:rPr>
              <a:t>E</a:t>
            </a:r>
            <a:r>
              <a:rPr lang="en-US" sz="1800" b="1">
                <a:solidFill>
                  <a:schemeClr val="bg2">
                    <a:lumMod val="50000"/>
                  </a:schemeClr>
                </a:solidFill>
                <a:effectLst/>
                <a:latin typeface="Calibri"/>
                <a:ea typeface="Times New Roman" panose="02020603050405020304" pitchFamily="18" charset="0"/>
              </a:rPr>
              <a:t>nsure the inclusion of American Indians and Alaskan Natives in a well-prepared NASA STEM workforce. </a:t>
            </a:r>
          </a:p>
        </p:txBody>
      </p:sp>
    </p:spTree>
    <p:extLst>
      <p:ext uri="{BB962C8B-B14F-4D97-AF65-F5344CB8AC3E}">
        <p14:creationId xmlns:p14="http://schemas.microsoft.com/office/powerpoint/2010/main" val="354038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11" name="Google Shape;111;g2ac194df0a2_1_0"/>
          <p:cNvSpPr/>
          <p:nvPr/>
        </p:nvSpPr>
        <p:spPr>
          <a:xfrm>
            <a:off x="0" y="1"/>
            <a:ext cx="12192000" cy="1524000"/>
          </a:xfrm>
          <a:prstGeom prst="rect">
            <a:avLst/>
          </a:prstGeom>
          <a:solidFill>
            <a:srgbClr val="3A87AE"/>
          </a:solidFill>
          <a:ln>
            <a:noFill/>
          </a:ln>
          <a:effectLst>
            <a:outerShdw blurRad="50800" dist="38100" dir="2700000" algn="tl" rotWithShape="0">
              <a:prstClr val="black">
                <a:alpha val="40000"/>
              </a:prstClr>
            </a:outerShdw>
          </a:effectLst>
          <a:scene3d>
            <a:camera prst="orthographicFront"/>
            <a:lightRig rig="threePt" dir="t"/>
          </a:scene3d>
          <a:sp3d>
            <a:bevelT/>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2" name="Title 1">
            <a:extLst>
              <a:ext uri="{FF2B5EF4-FFF2-40B4-BE49-F238E27FC236}">
                <a16:creationId xmlns:a16="http://schemas.microsoft.com/office/drawing/2014/main" id="{464B78E6-F4D9-080E-BFF4-7C2704552C85}"/>
              </a:ext>
            </a:extLst>
          </p:cNvPr>
          <p:cNvSpPr>
            <a:spLocks noGrp="1"/>
          </p:cNvSpPr>
          <p:nvPr>
            <p:ph type="title"/>
          </p:nvPr>
        </p:nvSpPr>
        <p:spPr>
          <a:xfrm>
            <a:off x="517857" y="367670"/>
            <a:ext cx="11156285" cy="788661"/>
          </a:xfrm>
        </p:spPr>
        <p:txBody>
          <a:bodyPr/>
          <a:lstStyle/>
          <a:p>
            <a:r>
              <a:rPr lang="en-US" sz="3600" b="1">
                <a:latin typeface="Calibri"/>
                <a:cs typeface="Calibri"/>
              </a:rPr>
              <a:t>RFP Overview</a:t>
            </a:r>
            <a:endParaRPr lang="en-US" sz="3600" b="1"/>
          </a:p>
        </p:txBody>
      </p:sp>
      <p:sp>
        <p:nvSpPr>
          <p:cNvPr id="9" name="Rectangle 8">
            <a:extLst>
              <a:ext uri="{FF2B5EF4-FFF2-40B4-BE49-F238E27FC236}">
                <a16:creationId xmlns:a16="http://schemas.microsoft.com/office/drawing/2014/main" id="{F72F90E7-8E88-EF65-B561-5B2D342830C5}"/>
              </a:ext>
            </a:extLst>
          </p:cNvPr>
          <p:cNvSpPr/>
          <p:nvPr/>
        </p:nvSpPr>
        <p:spPr>
          <a:xfrm>
            <a:off x="509530" y="6203373"/>
            <a:ext cx="1547870" cy="4052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bird in a circle with yellow text&#10;&#10;Description automatically generated">
            <a:extLst>
              <a:ext uri="{FF2B5EF4-FFF2-40B4-BE49-F238E27FC236}">
                <a16:creationId xmlns:a16="http://schemas.microsoft.com/office/drawing/2014/main" id="{7AE8B217-5220-9C17-21A1-8CBF856F5257}"/>
              </a:ext>
            </a:extLst>
          </p:cNvPr>
          <p:cNvPicPr>
            <a:picLocks noChangeAspect="1"/>
          </p:cNvPicPr>
          <p:nvPr/>
        </p:nvPicPr>
        <p:blipFill>
          <a:blip r:embed="rId3"/>
          <a:stretch>
            <a:fillRect/>
          </a:stretch>
        </p:blipFill>
        <p:spPr>
          <a:xfrm>
            <a:off x="1114882" y="5846430"/>
            <a:ext cx="2181715" cy="891401"/>
          </a:xfrm>
          <a:prstGeom prst="rect">
            <a:avLst/>
          </a:prstGeom>
        </p:spPr>
      </p:pic>
      <p:pic>
        <p:nvPicPr>
          <p:cNvPr id="10" name="Picture 9">
            <a:extLst>
              <a:ext uri="{FF2B5EF4-FFF2-40B4-BE49-F238E27FC236}">
                <a16:creationId xmlns:a16="http://schemas.microsoft.com/office/drawing/2014/main" id="{5CB21C5F-86ED-CD76-6786-CA51FA58C321}"/>
              </a:ext>
            </a:extLst>
          </p:cNvPr>
          <p:cNvPicPr>
            <a:picLocks noChangeAspect="1"/>
          </p:cNvPicPr>
          <p:nvPr/>
        </p:nvPicPr>
        <p:blipFill>
          <a:blip r:embed="rId4"/>
          <a:srcRect/>
          <a:stretch/>
        </p:blipFill>
        <p:spPr>
          <a:xfrm>
            <a:off x="151004" y="5885207"/>
            <a:ext cx="1132461" cy="852624"/>
          </a:xfrm>
          <a:prstGeom prst="rect">
            <a:avLst/>
          </a:prstGeom>
          <a:ln>
            <a:noFill/>
          </a:ln>
          <a:effectLst/>
        </p:spPr>
      </p:pic>
      <p:sp>
        <p:nvSpPr>
          <p:cNvPr id="12" name="TextBox 11">
            <a:extLst>
              <a:ext uri="{FF2B5EF4-FFF2-40B4-BE49-F238E27FC236}">
                <a16:creationId xmlns:a16="http://schemas.microsoft.com/office/drawing/2014/main" id="{EE325A85-9E83-373D-DF2F-FE42FDDFC838}"/>
              </a:ext>
            </a:extLst>
          </p:cNvPr>
          <p:cNvSpPr txBox="1"/>
          <p:nvPr/>
        </p:nvSpPr>
        <p:spPr>
          <a:xfrm>
            <a:off x="509530" y="1764535"/>
            <a:ext cx="10878906" cy="3681136"/>
          </a:xfrm>
          <a:prstGeom prst="rect">
            <a:avLst/>
          </a:prstGeom>
          <a:noFill/>
        </p:spPr>
        <p:txBody>
          <a:bodyPr wrap="square" lIns="91440" tIns="45720" rIns="91440" bIns="45720" anchor="t">
            <a:spAutoFit/>
          </a:bodyPr>
          <a:lstStyle/>
          <a:p>
            <a:pPr>
              <a:lnSpc>
                <a:spcPct val="150000"/>
              </a:lnSpc>
              <a:spcAft>
                <a:spcPts val="600"/>
              </a:spcAft>
            </a:pPr>
            <a:r>
              <a:rPr lang="en-US" sz="1800" b="1">
                <a:latin typeface="Calibri"/>
                <a:cs typeface="Calibri"/>
              </a:rPr>
              <a:t>RFP RELEASE DATE: September 16, 2024</a:t>
            </a:r>
            <a:endParaRPr lang="en-US" sz="1800">
              <a:latin typeface="Calibri"/>
              <a:cs typeface="Calibri"/>
            </a:endParaRPr>
          </a:p>
          <a:p>
            <a:pPr fontAlgn="base">
              <a:lnSpc>
                <a:spcPct val="150000"/>
              </a:lnSpc>
              <a:spcAft>
                <a:spcPts val="600"/>
              </a:spcAft>
            </a:pPr>
            <a:r>
              <a:rPr lang="en-US" sz="1800" b="1">
                <a:effectLst/>
                <a:latin typeface="Calibri"/>
                <a:ea typeface="Times New Roman" panose="02020603050405020304" pitchFamily="18" charset="0"/>
                <a:cs typeface="Calibri"/>
              </a:rPr>
              <a:t>PROPOSAL DUE DATE:</a:t>
            </a:r>
            <a:r>
              <a:rPr lang="en-US" sz="1800">
                <a:effectLst/>
                <a:latin typeface="Calibri"/>
                <a:ea typeface="Times New Roman" panose="02020603050405020304" pitchFamily="18" charset="0"/>
                <a:cs typeface="Calibri"/>
              </a:rPr>
              <a:t> </a:t>
            </a:r>
            <a:r>
              <a:rPr lang="en-US" sz="1800">
                <a:latin typeface="Calibri"/>
                <a:ea typeface="Times New Roman" panose="02020603050405020304" pitchFamily="18" charset="0"/>
                <a:cs typeface="Calibri"/>
              </a:rPr>
              <a:t>11:59 PM</a:t>
            </a:r>
            <a:r>
              <a:rPr lang="en-US" sz="1800">
                <a:effectLst/>
                <a:latin typeface="Calibri"/>
                <a:ea typeface="Times New Roman" panose="02020603050405020304" pitchFamily="18" charset="0"/>
                <a:cs typeface="Calibri"/>
              </a:rPr>
              <a:t> Eastern Time (ET) </a:t>
            </a:r>
            <a:r>
              <a:rPr lang="en-US" sz="1800">
                <a:latin typeface="Calibri"/>
                <a:ea typeface="Times New Roman" panose="02020603050405020304" pitchFamily="18" charset="0"/>
                <a:cs typeface="Calibri"/>
              </a:rPr>
              <a:t>November</a:t>
            </a:r>
            <a:r>
              <a:rPr lang="en-US" sz="1800">
                <a:effectLst/>
                <a:latin typeface="Calibri"/>
                <a:ea typeface="Times New Roman" panose="02020603050405020304" pitchFamily="18" charset="0"/>
                <a:cs typeface="Calibri"/>
              </a:rPr>
              <a:t> 12, 2024</a:t>
            </a:r>
            <a:endParaRPr lang="en-US" sz="2000">
              <a:effectLst/>
              <a:latin typeface="Calibri"/>
              <a:ea typeface="Times New Roman" panose="02020603050405020304" pitchFamily="18" charset="0"/>
              <a:cs typeface="Calibri"/>
            </a:endParaRPr>
          </a:p>
          <a:p>
            <a:pPr fontAlgn="base">
              <a:lnSpc>
                <a:spcPct val="150000"/>
              </a:lnSpc>
              <a:spcAft>
                <a:spcPts val="600"/>
              </a:spcAft>
            </a:pPr>
            <a:r>
              <a:rPr lang="en-US" sz="1800" b="1">
                <a:effectLst/>
                <a:latin typeface="Calibri"/>
                <a:ea typeface="Times New Roman" panose="02020603050405020304" pitchFamily="18" charset="0"/>
                <a:cs typeface="Calibri"/>
              </a:rPr>
              <a:t>FUNDING AMOUNT:</a:t>
            </a:r>
            <a:r>
              <a:rPr lang="en-US" sz="1800">
                <a:effectLst/>
                <a:latin typeface="Calibri"/>
                <a:ea typeface="Times New Roman" panose="02020603050405020304" pitchFamily="18" charset="0"/>
                <a:cs typeface="Calibri"/>
              </a:rPr>
              <a:t> Multiple awards of up to $68,600 are available</a:t>
            </a:r>
            <a:r>
              <a:rPr lang="en-US" sz="1800">
                <a:latin typeface="Calibri"/>
                <a:ea typeface="Times New Roman" panose="02020603050405020304" pitchFamily="18" charset="0"/>
                <a:cs typeface="Calibri"/>
              </a:rPr>
              <a:t> ($686,000 total each year)</a:t>
            </a:r>
            <a:endParaRPr lang="en-US" sz="2000">
              <a:effectLst/>
              <a:latin typeface="Calibri" panose="020F0502020204030204" pitchFamily="34" charset="0"/>
              <a:ea typeface="Times New Roman" panose="02020603050405020304" pitchFamily="18" charset="0"/>
              <a:cs typeface="Calibri" panose="020F0502020204030204" pitchFamily="34" charset="0"/>
            </a:endParaRPr>
          </a:p>
          <a:p>
            <a:pPr marL="0" marR="0" fontAlgn="base">
              <a:lnSpc>
                <a:spcPct val="150000"/>
              </a:lnSpc>
              <a:spcBef>
                <a:spcPts val="0"/>
              </a:spcBef>
              <a:spcAft>
                <a:spcPts val="600"/>
              </a:spcAft>
            </a:pPr>
            <a:r>
              <a:rPr lang="en-US" sz="1800" b="1">
                <a:effectLst/>
                <a:latin typeface="Calibri" panose="020F0502020204030204" pitchFamily="34" charset="0"/>
                <a:ea typeface="Times New Roman" panose="02020603050405020304" pitchFamily="18" charset="0"/>
                <a:cs typeface="Calibri" panose="020F0502020204030204" pitchFamily="34" charset="0"/>
              </a:rPr>
              <a:t>ELIGIBILITY:</a:t>
            </a:r>
            <a:r>
              <a:rPr lang="en-US" sz="1800">
                <a:effectLst/>
                <a:latin typeface="Calibri" panose="020F0502020204030204" pitchFamily="34" charset="0"/>
                <a:ea typeface="Times New Roman" panose="02020603050405020304" pitchFamily="18" charset="0"/>
                <a:cs typeface="Calibri" panose="020F0502020204030204" pitchFamily="34" charset="0"/>
              </a:rPr>
              <a:t> Funds are available to faculty led teams from all accredited Tribal Colleges &amp; Universities</a:t>
            </a:r>
            <a:endParaRPr lang="en-US" sz="2000">
              <a:effectLst/>
              <a:latin typeface="Calibri" panose="020F0502020204030204" pitchFamily="34" charset="0"/>
              <a:ea typeface="Times New Roman" panose="02020603050405020304" pitchFamily="18" charset="0"/>
              <a:cs typeface="Calibri" panose="020F0502020204030204" pitchFamily="34" charset="0"/>
            </a:endParaRPr>
          </a:p>
          <a:p>
            <a:pPr fontAlgn="base">
              <a:lnSpc>
                <a:spcPct val="150000"/>
              </a:lnSpc>
              <a:spcAft>
                <a:spcPts val="600"/>
              </a:spcAft>
            </a:pPr>
            <a:r>
              <a:rPr lang="en-US" sz="1800" b="1">
                <a:effectLst/>
                <a:latin typeface="Calibri"/>
                <a:ea typeface="Times New Roman" panose="02020603050405020304" pitchFamily="18" charset="0"/>
                <a:cs typeface="Calibri"/>
              </a:rPr>
              <a:t>ESTIMATED CONTRACT PERIOD:</a:t>
            </a:r>
            <a:r>
              <a:rPr lang="en-US" sz="1800">
                <a:effectLst/>
                <a:latin typeface="Calibri"/>
                <a:ea typeface="Times New Roman" panose="02020603050405020304" pitchFamily="18" charset="0"/>
                <a:cs typeface="Calibri"/>
              </a:rPr>
              <a:t> </a:t>
            </a:r>
            <a:r>
              <a:rPr lang="en-US" sz="1800">
                <a:latin typeface="Calibri"/>
                <a:ea typeface="Times New Roman" panose="02020603050405020304" pitchFamily="18" charset="0"/>
                <a:cs typeface="Calibri"/>
              </a:rPr>
              <a:t>January</a:t>
            </a:r>
            <a:r>
              <a:rPr lang="en-US" sz="1800">
                <a:effectLst/>
                <a:latin typeface="Calibri"/>
                <a:ea typeface="Times New Roman" panose="02020603050405020304" pitchFamily="18" charset="0"/>
                <a:cs typeface="Calibri"/>
              </a:rPr>
              <a:t> 16, </a:t>
            </a:r>
            <a:r>
              <a:rPr lang="en-US" sz="1800">
                <a:latin typeface="Calibri"/>
                <a:ea typeface="Times New Roman" panose="02020603050405020304" pitchFamily="18" charset="0"/>
                <a:cs typeface="Calibri"/>
              </a:rPr>
              <a:t>2025,</a:t>
            </a:r>
            <a:r>
              <a:rPr lang="en-US" sz="1800">
                <a:effectLst/>
                <a:latin typeface="Calibri"/>
                <a:ea typeface="Times New Roman" panose="02020603050405020304" pitchFamily="18" charset="0"/>
                <a:cs typeface="Calibri"/>
              </a:rPr>
              <a:t> through </a:t>
            </a:r>
            <a:r>
              <a:rPr lang="en-US" sz="1800">
                <a:latin typeface="Calibri"/>
                <a:ea typeface="Times New Roman" panose="02020603050405020304" pitchFamily="18" charset="0"/>
                <a:cs typeface="Calibri"/>
              </a:rPr>
              <a:t>January 15, 2027,</a:t>
            </a:r>
            <a:r>
              <a:rPr lang="en-US" sz="1800">
                <a:effectLst/>
                <a:latin typeface="Calibri"/>
                <a:ea typeface="Times New Roman" panose="02020603050405020304" pitchFamily="18" charset="0"/>
                <a:cs typeface="Calibri"/>
              </a:rPr>
              <a:t> or up to 2 years (24 months) from date of award, depending on the scope of the project. Projects designed for shorter periods of time will receive equal consideration. If projects last 1 year or less, projects can be renewed for a second cycle with an additional award.</a:t>
            </a:r>
          </a:p>
        </p:txBody>
      </p:sp>
    </p:spTree>
    <p:extLst>
      <p:ext uri="{BB962C8B-B14F-4D97-AF65-F5344CB8AC3E}">
        <p14:creationId xmlns:p14="http://schemas.microsoft.com/office/powerpoint/2010/main" val="70492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11" name="Google Shape;111;g2ac194df0a2_1_0"/>
          <p:cNvSpPr/>
          <p:nvPr/>
        </p:nvSpPr>
        <p:spPr>
          <a:xfrm>
            <a:off x="0" y="1"/>
            <a:ext cx="12192000" cy="1524000"/>
          </a:xfrm>
          <a:prstGeom prst="rect">
            <a:avLst/>
          </a:prstGeom>
          <a:solidFill>
            <a:srgbClr val="3A87AE"/>
          </a:solidFill>
          <a:ln>
            <a:noFill/>
          </a:ln>
          <a:effectLst>
            <a:outerShdw blurRad="50800" dist="38100" dir="2700000" algn="tl" rotWithShape="0">
              <a:prstClr val="black">
                <a:alpha val="40000"/>
              </a:prstClr>
            </a:outerShdw>
          </a:effectLst>
          <a:scene3d>
            <a:camera prst="orthographicFront"/>
            <a:lightRig rig="threePt" dir="t"/>
          </a:scene3d>
          <a:sp3d>
            <a:bevelT/>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2" name="Title 1">
            <a:extLst>
              <a:ext uri="{FF2B5EF4-FFF2-40B4-BE49-F238E27FC236}">
                <a16:creationId xmlns:a16="http://schemas.microsoft.com/office/drawing/2014/main" id="{464B78E6-F4D9-080E-BFF4-7C2704552C85}"/>
              </a:ext>
            </a:extLst>
          </p:cNvPr>
          <p:cNvSpPr>
            <a:spLocks noGrp="1"/>
          </p:cNvSpPr>
          <p:nvPr>
            <p:ph type="title"/>
          </p:nvPr>
        </p:nvSpPr>
        <p:spPr>
          <a:xfrm>
            <a:off x="517857" y="367670"/>
            <a:ext cx="11156285" cy="788661"/>
          </a:xfrm>
        </p:spPr>
        <p:txBody>
          <a:bodyPr/>
          <a:lstStyle/>
          <a:p>
            <a:r>
              <a:rPr lang="en-US" sz="3600" b="1"/>
              <a:t>RFP Overview – Priority Areas</a:t>
            </a:r>
          </a:p>
        </p:txBody>
      </p:sp>
      <p:sp>
        <p:nvSpPr>
          <p:cNvPr id="9" name="Rectangle 8">
            <a:extLst>
              <a:ext uri="{FF2B5EF4-FFF2-40B4-BE49-F238E27FC236}">
                <a16:creationId xmlns:a16="http://schemas.microsoft.com/office/drawing/2014/main" id="{F72F90E7-8E88-EF65-B561-5B2D342830C5}"/>
              </a:ext>
            </a:extLst>
          </p:cNvPr>
          <p:cNvSpPr/>
          <p:nvPr/>
        </p:nvSpPr>
        <p:spPr>
          <a:xfrm>
            <a:off x="509530" y="6203373"/>
            <a:ext cx="1547870" cy="4052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bird in a circle with yellow text&#10;&#10;Description automatically generated">
            <a:extLst>
              <a:ext uri="{FF2B5EF4-FFF2-40B4-BE49-F238E27FC236}">
                <a16:creationId xmlns:a16="http://schemas.microsoft.com/office/drawing/2014/main" id="{7AE8B217-5220-9C17-21A1-8CBF856F5257}"/>
              </a:ext>
            </a:extLst>
          </p:cNvPr>
          <p:cNvPicPr>
            <a:picLocks noChangeAspect="1"/>
          </p:cNvPicPr>
          <p:nvPr/>
        </p:nvPicPr>
        <p:blipFill>
          <a:blip r:embed="rId3"/>
          <a:stretch>
            <a:fillRect/>
          </a:stretch>
        </p:blipFill>
        <p:spPr>
          <a:xfrm>
            <a:off x="1114882" y="5846430"/>
            <a:ext cx="2181715" cy="891401"/>
          </a:xfrm>
          <a:prstGeom prst="rect">
            <a:avLst/>
          </a:prstGeom>
        </p:spPr>
      </p:pic>
      <p:pic>
        <p:nvPicPr>
          <p:cNvPr id="10" name="Picture 9">
            <a:extLst>
              <a:ext uri="{FF2B5EF4-FFF2-40B4-BE49-F238E27FC236}">
                <a16:creationId xmlns:a16="http://schemas.microsoft.com/office/drawing/2014/main" id="{5CB21C5F-86ED-CD76-6786-CA51FA58C321}"/>
              </a:ext>
            </a:extLst>
          </p:cNvPr>
          <p:cNvPicPr>
            <a:picLocks noChangeAspect="1"/>
          </p:cNvPicPr>
          <p:nvPr/>
        </p:nvPicPr>
        <p:blipFill>
          <a:blip r:embed="rId4"/>
          <a:srcRect/>
          <a:stretch/>
        </p:blipFill>
        <p:spPr>
          <a:xfrm>
            <a:off x="188539" y="6001615"/>
            <a:ext cx="926343" cy="697439"/>
          </a:xfrm>
          <a:prstGeom prst="rect">
            <a:avLst/>
          </a:prstGeom>
          <a:ln>
            <a:noFill/>
          </a:ln>
          <a:effectLst/>
        </p:spPr>
      </p:pic>
      <p:sp>
        <p:nvSpPr>
          <p:cNvPr id="4" name="TextBox 3">
            <a:extLst>
              <a:ext uri="{FF2B5EF4-FFF2-40B4-BE49-F238E27FC236}">
                <a16:creationId xmlns:a16="http://schemas.microsoft.com/office/drawing/2014/main" id="{CA5A6579-2ACF-1895-0E03-9DC7D3AA514E}"/>
              </a:ext>
            </a:extLst>
          </p:cNvPr>
          <p:cNvSpPr txBox="1"/>
          <p:nvPr/>
        </p:nvSpPr>
        <p:spPr>
          <a:xfrm>
            <a:off x="385967" y="1642074"/>
            <a:ext cx="11288175" cy="4339650"/>
          </a:xfrm>
          <a:prstGeom prst="rect">
            <a:avLst/>
          </a:prstGeom>
          <a:noFill/>
        </p:spPr>
        <p:txBody>
          <a:bodyPr wrap="square">
            <a:spAutoFit/>
          </a:bodyPr>
          <a:lstStyle/>
          <a:p>
            <a:pPr marL="0" marR="0">
              <a:lnSpc>
                <a:spcPct val="150000"/>
              </a:lnSpc>
              <a:spcBef>
                <a:spcPts val="0"/>
              </a:spcBef>
              <a:spcAft>
                <a:spcPts val="900"/>
              </a:spcAft>
            </a:pPr>
            <a:r>
              <a:rPr lang="en-US" sz="2000">
                <a:solidFill>
                  <a:schemeClr val="bg2">
                    <a:lumMod val="50000"/>
                  </a:schemeClr>
                </a:solidFill>
                <a:effectLst/>
                <a:latin typeface="Calibri" panose="020F0502020204030204" pitchFamily="34" charset="0"/>
                <a:ea typeface="Times New Roman" panose="02020603050405020304" pitchFamily="18" charset="0"/>
              </a:rPr>
              <a:t>Priority areas for support will include, but are not necessarily limited to:  </a:t>
            </a:r>
          </a:p>
          <a:p>
            <a:pPr marL="0" marR="0">
              <a:lnSpc>
                <a:spcPct val="150000"/>
              </a:lnSpc>
              <a:spcBef>
                <a:spcPts val="0"/>
              </a:spcBef>
              <a:spcAft>
                <a:spcPts val="900"/>
              </a:spcAft>
            </a:pPr>
            <a:endParaRPr lang="en-US" sz="400">
              <a:solidFill>
                <a:schemeClr val="bg2">
                  <a:lumMod val="50000"/>
                </a:schemeClr>
              </a:solidFill>
              <a:effectLst/>
              <a:latin typeface="Calibri" panose="020F0502020204030204" pitchFamily="34" charset="0"/>
              <a:ea typeface="Times New Roman" panose="02020603050405020304" pitchFamily="18" charset="0"/>
            </a:endParaRPr>
          </a:p>
          <a:p>
            <a:pPr marL="571500" lvl="2" indent="-342900">
              <a:spcAft>
                <a:spcPts val="900"/>
              </a:spcAft>
              <a:buClr>
                <a:srgbClr val="337EA3"/>
              </a:buClr>
              <a:buFont typeface="Wingdings" panose="05000000000000000000" pitchFamily="2" charset="2"/>
              <a:buChar char="§"/>
            </a:pPr>
            <a:r>
              <a:rPr lang="en-US" sz="1800">
                <a:solidFill>
                  <a:schemeClr val="bg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Research opportunities for undergraduate students;  </a:t>
            </a:r>
          </a:p>
          <a:p>
            <a:pPr marL="571500" lvl="2" indent="-342900">
              <a:spcAft>
                <a:spcPts val="900"/>
              </a:spcAft>
              <a:buClr>
                <a:srgbClr val="337EA3"/>
              </a:buClr>
              <a:buFont typeface="Wingdings" panose="05000000000000000000" pitchFamily="2" charset="2"/>
              <a:buChar char="§"/>
            </a:pPr>
            <a:r>
              <a:rPr lang="en-US" sz="1800">
                <a:solidFill>
                  <a:schemeClr val="bg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STEM program instrumentation/equipment acquisitions;  </a:t>
            </a:r>
          </a:p>
          <a:p>
            <a:pPr marL="571500" lvl="2" indent="-342900">
              <a:spcAft>
                <a:spcPts val="900"/>
              </a:spcAft>
              <a:buClr>
                <a:srgbClr val="337EA3"/>
              </a:buClr>
              <a:buFont typeface="Wingdings" panose="05000000000000000000" pitchFamily="2" charset="2"/>
              <a:buChar char="§"/>
            </a:pPr>
            <a:r>
              <a:rPr lang="en-US" sz="1800">
                <a:solidFill>
                  <a:schemeClr val="bg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Course and curriculum enhancements (new courses, delivery support technologies)  </a:t>
            </a:r>
          </a:p>
          <a:p>
            <a:pPr marL="571500" lvl="2" indent="-342900">
              <a:spcAft>
                <a:spcPts val="900"/>
              </a:spcAft>
              <a:buClr>
                <a:srgbClr val="337EA3"/>
              </a:buClr>
              <a:buFont typeface="Wingdings" panose="05000000000000000000" pitchFamily="2" charset="2"/>
              <a:buChar char="§"/>
            </a:pPr>
            <a:r>
              <a:rPr lang="en-US" sz="1800">
                <a:solidFill>
                  <a:schemeClr val="bg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Professional development for TCU faculty, including conferences and workshops;  </a:t>
            </a:r>
          </a:p>
          <a:p>
            <a:pPr marL="571500" lvl="2" indent="-342900">
              <a:spcAft>
                <a:spcPts val="900"/>
              </a:spcAft>
              <a:buClr>
                <a:srgbClr val="337EA3"/>
              </a:buClr>
              <a:buFont typeface="Wingdings" panose="05000000000000000000" pitchFamily="2" charset="2"/>
              <a:buChar char="§"/>
            </a:pPr>
            <a:r>
              <a:rPr lang="en-US" sz="1800">
                <a:solidFill>
                  <a:schemeClr val="bg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In-person meetings with NASA researchers and engineers available for collaborative projects;   </a:t>
            </a:r>
          </a:p>
          <a:p>
            <a:pPr marL="571500" lvl="2" indent="-342900">
              <a:spcAft>
                <a:spcPts val="900"/>
              </a:spcAft>
              <a:buClr>
                <a:srgbClr val="337EA3"/>
              </a:buClr>
              <a:buFont typeface="Wingdings" panose="05000000000000000000" pitchFamily="2" charset="2"/>
              <a:buChar char="§"/>
            </a:pPr>
            <a:r>
              <a:rPr lang="en-US" sz="1800">
                <a:solidFill>
                  <a:schemeClr val="bg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Other activities that increase TCU students’ interest and engagement in STEM fields, at the elementary, high school and undergraduate level, including participation in STEM enrichment activities, conferences, workshops and competitions.  </a:t>
            </a:r>
            <a:endParaRPr lang="en-US" sz="1800">
              <a:solidFill>
                <a:schemeClr val="bg2">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571500" lvl="2" indent="-342900">
              <a:spcAft>
                <a:spcPts val="900"/>
              </a:spcAft>
              <a:buClr>
                <a:srgbClr val="337EA3"/>
              </a:buClr>
              <a:buFont typeface="Wingdings" panose="05000000000000000000" pitchFamily="2" charset="2"/>
              <a:buChar char="§"/>
            </a:pPr>
            <a:r>
              <a:rPr lang="en-US" sz="1800">
                <a:solidFill>
                  <a:schemeClr val="bg2">
                    <a:lumMod val="50000"/>
                  </a:schemeClr>
                </a:solidFill>
                <a:effectLst/>
                <a:latin typeface="Calibri" panose="020F0502020204030204" pitchFamily="34" charset="0"/>
                <a:ea typeface="Times New Roman" panose="02020603050405020304" pitchFamily="18" charset="0"/>
              </a:rPr>
              <a:t>If awarded, grantees will also receive ongoing technical assistance from both AIHEC as well as NASA to support program success.  </a:t>
            </a:r>
            <a:r>
              <a:rPr lang="en-US" sz="900" b="1">
                <a:solidFill>
                  <a:schemeClr val="bg2">
                    <a:lumMod val="50000"/>
                  </a:schemeClr>
                </a:solidFill>
                <a:effectLst/>
                <a:latin typeface="Calibri" panose="020F0502020204030204" pitchFamily="34" charset="0"/>
                <a:ea typeface="Times New Roman" panose="02020603050405020304" pitchFamily="18" charset="0"/>
              </a:rPr>
              <a:t>	</a:t>
            </a:r>
            <a:endParaRPr lang="en-US" sz="2000" b="1">
              <a:solidFill>
                <a:schemeClr val="bg2">
                  <a:lumMod val="50000"/>
                </a:schemeClr>
              </a:solidFill>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80954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11" name="Google Shape;111;g2ac194df0a2_1_0"/>
          <p:cNvSpPr/>
          <p:nvPr/>
        </p:nvSpPr>
        <p:spPr>
          <a:xfrm>
            <a:off x="0" y="1"/>
            <a:ext cx="12192000" cy="1524000"/>
          </a:xfrm>
          <a:prstGeom prst="rect">
            <a:avLst/>
          </a:prstGeom>
          <a:solidFill>
            <a:srgbClr val="3A87AE"/>
          </a:solidFill>
          <a:ln>
            <a:noFill/>
          </a:ln>
          <a:effectLst>
            <a:outerShdw blurRad="50800" dist="38100" dir="2700000" algn="tl" rotWithShape="0">
              <a:prstClr val="black">
                <a:alpha val="40000"/>
              </a:prstClr>
            </a:outerShdw>
          </a:effectLst>
          <a:scene3d>
            <a:camera prst="orthographicFront"/>
            <a:lightRig rig="threePt" dir="t"/>
          </a:scene3d>
          <a:sp3d>
            <a:bevelT/>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2" name="Title 1">
            <a:extLst>
              <a:ext uri="{FF2B5EF4-FFF2-40B4-BE49-F238E27FC236}">
                <a16:creationId xmlns:a16="http://schemas.microsoft.com/office/drawing/2014/main" id="{464B78E6-F4D9-080E-BFF4-7C2704552C85}"/>
              </a:ext>
            </a:extLst>
          </p:cNvPr>
          <p:cNvSpPr>
            <a:spLocks noGrp="1"/>
          </p:cNvSpPr>
          <p:nvPr>
            <p:ph type="title"/>
          </p:nvPr>
        </p:nvSpPr>
        <p:spPr>
          <a:xfrm>
            <a:off x="517857" y="367670"/>
            <a:ext cx="11156285" cy="788661"/>
          </a:xfrm>
        </p:spPr>
        <p:txBody>
          <a:bodyPr/>
          <a:lstStyle/>
          <a:p>
            <a:r>
              <a:rPr lang="en-US" sz="3600" b="1"/>
              <a:t>RFP Overview - Programmatic Goals </a:t>
            </a:r>
          </a:p>
        </p:txBody>
      </p:sp>
      <p:sp>
        <p:nvSpPr>
          <p:cNvPr id="9" name="Rectangle 8">
            <a:extLst>
              <a:ext uri="{FF2B5EF4-FFF2-40B4-BE49-F238E27FC236}">
                <a16:creationId xmlns:a16="http://schemas.microsoft.com/office/drawing/2014/main" id="{F72F90E7-8E88-EF65-B561-5B2D342830C5}"/>
              </a:ext>
            </a:extLst>
          </p:cNvPr>
          <p:cNvSpPr/>
          <p:nvPr/>
        </p:nvSpPr>
        <p:spPr>
          <a:xfrm>
            <a:off x="509530" y="6203373"/>
            <a:ext cx="1547870" cy="4052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bird in a circle with yellow text&#10;&#10;Description automatically generated">
            <a:extLst>
              <a:ext uri="{FF2B5EF4-FFF2-40B4-BE49-F238E27FC236}">
                <a16:creationId xmlns:a16="http://schemas.microsoft.com/office/drawing/2014/main" id="{7AE8B217-5220-9C17-21A1-8CBF856F5257}"/>
              </a:ext>
            </a:extLst>
          </p:cNvPr>
          <p:cNvPicPr>
            <a:picLocks noChangeAspect="1"/>
          </p:cNvPicPr>
          <p:nvPr/>
        </p:nvPicPr>
        <p:blipFill>
          <a:blip r:embed="rId3"/>
          <a:stretch>
            <a:fillRect/>
          </a:stretch>
        </p:blipFill>
        <p:spPr>
          <a:xfrm>
            <a:off x="1114882" y="5846430"/>
            <a:ext cx="2181715" cy="891401"/>
          </a:xfrm>
          <a:prstGeom prst="rect">
            <a:avLst/>
          </a:prstGeom>
        </p:spPr>
      </p:pic>
      <p:pic>
        <p:nvPicPr>
          <p:cNvPr id="10" name="Picture 9">
            <a:extLst>
              <a:ext uri="{FF2B5EF4-FFF2-40B4-BE49-F238E27FC236}">
                <a16:creationId xmlns:a16="http://schemas.microsoft.com/office/drawing/2014/main" id="{5CB21C5F-86ED-CD76-6786-CA51FA58C321}"/>
              </a:ext>
            </a:extLst>
          </p:cNvPr>
          <p:cNvPicPr>
            <a:picLocks noChangeAspect="1"/>
          </p:cNvPicPr>
          <p:nvPr/>
        </p:nvPicPr>
        <p:blipFill>
          <a:blip r:embed="rId4"/>
          <a:srcRect/>
          <a:stretch/>
        </p:blipFill>
        <p:spPr>
          <a:xfrm>
            <a:off x="188539" y="6001615"/>
            <a:ext cx="926343" cy="697439"/>
          </a:xfrm>
          <a:prstGeom prst="rect">
            <a:avLst/>
          </a:prstGeom>
          <a:ln>
            <a:noFill/>
          </a:ln>
          <a:effectLst/>
        </p:spPr>
      </p:pic>
      <p:sp>
        <p:nvSpPr>
          <p:cNvPr id="6" name="TextBox 5">
            <a:extLst>
              <a:ext uri="{FF2B5EF4-FFF2-40B4-BE49-F238E27FC236}">
                <a16:creationId xmlns:a16="http://schemas.microsoft.com/office/drawing/2014/main" id="{6B8F0D39-B56F-3904-4E31-8145DA581FA0}"/>
              </a:ext>
            </a:extLst>
          </p:cNvPr>
          <p:cNvSpPr txBox="1"/>
          <p:nvPr/>
        </p:nvSpPr>
        <p:spPr>
          <a:xfrm>
            <a:off x="825061" y="1707495"/>
            <a:ext cx="10541876" cy="4585871"/>
          </a:xfrm>
          <a:prstGeom prst="rect">
            <a:avLst/>
          </a:prstGeom>
          <a:noFill/>
        </p:spPr>
        <p:txBody>
          <a:bodyPr wrap="square" rtlCol="0">
            <a:spAutoFit/>
          </a:bodyPr>
          <a:lstStyle/>
          <a:p>
            <a:r>
              <a:rPr lang="en-US" sz="2200" b="0" i="0" u="none" strike="noStrike" baseline="0">
                <a:solidFill>
                  <a:srgbClr val="394B56"/>
                </a:solidFill>
                <a:latin typeface="Calibri" panose="020F0502020204030204" pitchFamily="34" charset="0"/>
              </a:rPr>
              <a:t>The NASA AIHEC Bridges Program seeks STEM program enrichment projects such as course and curriculum development, research activities, and student engagement with the overall goal of broadening TCU students’ participation in STEM. </a:t>
            </a:r>
            <a:r>
              <a:rPr lang="en-US" sz="2200" b="1" i="0" u="none" strike="noStrike" baseline="0">
                <a:solidFill>
                  <a:srgbClr val="394B56"/>
                </a:solidFill>
                <a:latin typeface="Calibri" panose="020F0502020204030204" pitchFamily="34" charset="0"/>
              </a:rPr>
              <a:t>NASA AIHEC Bridges Program funded projects are expected to address at least two of the three program goals:</a:t>
            </a:r>
            <a:r>
              <a:rPr lang="en-US" sz="2200" b="0" i="0" u="none" strike="noStrike" baseline="0">
                <a:solidFill>
                  <a:srgbClr val="394B56"/>
                </a:solidFill>
                <a:latin typeface="Calibri" panose="020F0502020204030204" pitchFamily="34" charset="0"/>
              </a:rPr>
              <a:t> </a:t>
            </a:r>
          </a:p>
          <a:p>
            <a:endParaRPr lang="en-US" sz="2200" b="0" i="0" u="none" strike="noStrike" baseline="0">
              <a:solidFill>
                <a:srgbClr val="394B56"/>
              </a:solidFill>
              <a:latin typeface="Calibri" panose="020F0502020204030204" pitchFamily="34" charset="0"/>
            </a:endParaRPr>
          </a:p>
          <a:p>
            <a:pPr marL="457200" indent="-457200">
              <a:buFont typeface="+mj-lt"/>
              <a:buAutoNum type="arabicPeriod"/>
            </a:pPr>
            <a:r>
              <a:rPr lang="en-US" sz="2000" b="0" i="0" u="none" strike="noStrike" baseline="0">
                <a:solidFill>
                  <a:srgbClr val="394B56"/>
                </a:solidFill>
                <a:latin typeface="Calibri" panose="020F0502020204030204" pitchFamily="34" charset="0"/>
              </a:rPr>
              <a:t>Increase the number of Tribal College students engaging in STEM research and education activities. (Examples: internships, externships, Experiential Learning Opportunities (ELOs), Research Experiences for Undergraduates (REUs))</a:t>
            </a:r>
            <a:br>
              <a:rPr lang="en-US" sz="2000" b="0" i="0" u="none" strike="noStrike" baseline="0">
                <a:solidFill>
                  <a:srgbClr val="394B56"/>
                </a:solidFill>
                <a:latin typeface="Calibri" panose="020F0502020204030204" pitchFamily="34" charset="0"/>
              </a:rPr>
            </a:br>
            <a:endParaRPr lang="en-US" sz="2000" b="0" i="0" u="none" strike="noStrike" baseline="0">
              <a:solidFill>
                <a:srgbClr val="394B56"/>
              </a:solidFill>
              <a:latin typeface="Calibri" panose="020F0502020204030204" pitchFamily="34" charset="0"/>
            </a:endParaRPr>
          </a:p>
          <a:p>
            <a:pPr marL="457200" indent="-457200">
              <a:buFont typeface="+mj-lt"/>
              <a:buAutoNum type="arabicPeriod"/>
            </a:pPr>
            <a:r>
              <a:rPr lang="en-US" sz="2000" b="0" i="0" u="none" strike="noStrike" baseline="0">
                <a:solidFill>
                  <a:srgbClr val="394B56"/>
                </a:solidFill>
                <a:latin typeface="Calibri" panose="020F0502020204030204" pitchFamily="34" charset="0"/>
              </a:rPr>
              <a:t>Increase the enrollment of Tribal College students in STEM degree programs and pursuing STEM career pathways</a:t>
            </a:r>
            <a:br>
              <a:rPr lang="en-US" sz="2000" b="0" i="0" u="none" strike="noStrike" baseline="0">
                <a:solidFill>
                  <a:srgbClr val="394B56"/>
                </a:solidFill>
                <a:latin typeface="Calibri" panose="020F0502020204030204" pitchFamily="34" charset="0"/>
              </a:rPr>
            </a:br>
            <a:endParaRPr lang="en-US" sz="2000" b="0" i="0" u="none" strike="noStrike" baseline="0">
              <a:solidFill>
                <a:srgbClr val="394B56"/>
              </a:solidFill>
              <a:latin typeface="Calibri" panose="020F0502020204030204" pitchFamily="34" charset="0"/>
            </a:endParaRPr>
          </a:p>
          <a:p>
            <a:pPr marL="457200" indent="-457200">
              <a:buFont typeface="+mj-lt"/>
              <a:buAutoNum type="arabicPeriod"/>
            </a:pPr>
            <a:r>
              <a:rPr lang="en-US" sz="2000" b="0" i="0" u="none" strike="noStrike" baseline="0">
                <a:solidFill>
                  <a:srgbClr val="394B56"/>
                </a:solidFill>
                <a:latin typeface="Calibri" panose="020F0502020204030204" pitchFamily="34" charset="0"/>
              </a:rPr>
              <a:t>Strengthen the capacity of the Tribal College to deliver STEM courses, degrees and curriculum.</a:t>
            </a:r>
          </a:p>
          <a:p>
            <a:endParaRPr lang="en-US" sz="2200"/>
          </a:p>
        </p:txBody>
      </p:sp>
    </p:spTree>
    <p:extLst>
      <p:ext uri="{BB962C8B-B14F-4D97-AF65-F5344CB8AC3E}">
        <p14:creationId xmlns:p14="http://schemas.microsoft.com/office/powerpoint/2010/main" val="252638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11" name="Google Shape;111;g2ac194df0a2_1_0"/>
          <p:cNvSpPr/>
          <p:nvPr/>
        </p:nvSpPr>
        <p:spPr>
          <a:xfrm>
            <a:off x="0" y="1"/>
            <a:ext cx="12192000" cy="1524000"/>
          </a:xfrm>
          <a:prstGeom prst="rect">
            <a:avLst/>
          </a:prstGeom>
          <a:solidFill>
            <a:srgbClr val="3A87AE"/>
          </a:solidFill>
          <a:ln>
            <a:noFill/>
          </a:ln>
          <a:effectLst>
            <a:outerShdw blurRad="50800" dist="38100" dir="2700000" algn="tl" rotWithShape="0">
              <a:prstClr val="black">
                <a:alpha val="40000"/>
              </a:prstClr>
            </a:outerShdw>
          </a:effectLst>
          <a:scene3d>
            <a:camera prst="orthographicFront"/>
            <a:lightRig rig="threePt" dir="t"/>
          </a:scene3d>
          <a:sp3d>
            <a:bevelT/>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2" name="Title 1">
            <a:extLst>
              <a:ext uri="{FF2B5EF4-FFF2-40B4-BE49-F238E27FC236}">
                <a16:creationId xmlns:a16="http://schemas.microsoft.com/office/drawing/2014/main" id="{464B78E6-F4D9-080E-BFF4-7C2704552C85}"/>
              </a:ext>
            </a:extLst>
          </p:cNvPr>
          <p:cNvSpPr>
            <a:spLocks noGrp="1"/>
          </p:cNvSpPr>
          <p:nvPr>
            <p:ph type="title"/>
          </p:nvPr>
        </p:nvSpPr>
        <p:spPr>
          <a:xfrm>
            <a:off x="517857" y="367670"/>
            <a:ext cx="11156285" cy="788661"/>
          </a:xfrm>
        </p:spPr>
        <p:txBody>
          <a:bodyPr/>
          <a:lstStyle/>
          <a:p>
            <a:r>
              <a:rPr lang="en-US" sz="3600" b="1"/>
              <a:t>RFP Overview - STEM &amp; Engagement Goals</a:t>
            </a:r>
          </a:p>
        </p:txBody>
      </p:sp>
      <p:sp>
        <p:nvSpPr>
          <p:cNvPr id="9" name="Rectangle 8">
            <a:extLst>
              <a:ext uri="{FF2B5EF4-FFF2-40B4-BE49-F238E27FC236}">
                <a16:creationId xmlns:a16="http://schemas.microsoft.com/office/drawing/2014/main" id="{F72F90E7-8E88-EF65-B561-5B2D342830C5}"/>
              </a:ext>
            </a:extLst>
          </p:cNvPr>
          <p:cNvSpPr/>
          <p:nvPr/>
        </p:nvSpPr>
        <p:spPr>
          <a:xfrm>
            <a:off x="509530" y="6203373"/>
            <a:ext cx="1547870" cy="4052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bird in a circle with yellow text&#10;&#10;Description automatically generated">
            <a:extLst>
              <a:ext uri="{FF2B5EF4-FFF2-40B4-BE49-F238E27FC236}">
                <a16:creationId xmlns:a16="http://schemas.microsoft.com/office/drawing/2014/main" id="{7AE8B217-5220-9C17-21A1-8CBF856F5257}"/>
              </a:ext>
            </a:extLst>
          </p:cNvPr>
          <p:cNvPicPr>
            <a:picLocks noChangeAspect="1"/>
          </p:cNvPicPr>
          <p:nvPr/>
        </p:nvPicPr>
        <p:blipFill>
          <a:blip r:embed="rId3"/>
          <a:stretch>
            <a:fillRect/>
          </a:stretch>
        </p:blipFill>
        <p:spPr>
          <a:xfrm>
            <a:off x="1114882" y="5846430"/>
            <a:ext cx="2181715" cy="891401"/>
          </a:xfrm>
          <a:prstGeom prst="rect">
            <a:avLst/>
          </a:prstGeom>
        </p:spPr>
      </p:pic>
      <p:pic>
        <p:nvPicPr>
          <p:cNvPr id="10" name="Picture 9">
            <a:extLst>
              <a:ext uri="{FF2B5EF4-FFF2-40B4-BE49-F238E27FC236}">
                <a16:creationId xmlns:a16="http://schemas.microsoft.com/office/drawing/2014/main" id="{5CB21C5F-86ED-CD76-6786-CA51FA58C321}"/>
              </a:ext>
            </a:extLst>
          </p:cNvPr>
          <p:cNvPicPr>
            <a:picLocks noChangeAspect="1"/>
          </p:cNvPicPr>
          <p:nvPr/>
        </p:nvPicPr>
        <p:blipFill>
          <a:blip r:embed="rId4"/>
          <a:srcRect/>
          <a:stretch/>
        </p:blipFill>
        <p:spPr>
          <a:xfrm>
            <a:off x="188539" y="6001615"/>
            <a:ext cx="926343" cy="697439"/>
          </a:xfrm>
          <a:prstGeom prst="rect">
            <a:avLst/>
          </a:prstGeom>
          <a:ln>
            <a:noFill/>
          </a:ln>
          <a:effectLst/>
        </p:spPr>
      </p:pic>
      <p:sp>
        <p:nvSpPr>
          <p:cNvPr id="6" name="TextBox 5">
            <a:extLst>
              <a:ext uri="{FF2B5EF4-FFF2-40B4-BE49-F238E27FC236}">
                <a16:creationId xmlns:a16="http://schemas.microsoft.com/office/drawing/2014/main" id="{6B8F0D39-B56F-3904-4E31-8145DA581FA0}"/>
              </a:ext>
            </a:extLst>
          </p:cNvPr>
          <p:cNvSpPr txBox="1"/>
          <p:nvPr/>
        </p:nvSpPr>
        <p:spPr>
          <a:xfrm>
            <a:off x="825061" y="1707495"/>
            <a:ext cx="10541876" cy="4154984"/>
          </a:xfrm>
          <a:prstGeom prst="rect">
            <a:avLst/>
          </a:prstGeom>
          <a:noFill/>
        </p:spPr>
        <p:txBody>
          <a:bodyPr wrap="square" rtlCol="0">
            <a:spAutoFit/>
          </a:bodyPr>
          <a:lstStyle/>
          <a:p>
            <a:r>
              <a:rPr lang="en-US" sz="2200" b="1" i="0" u="none" strike="noStrike" baseline="0">
                <a:solidFill>
                  <a:srgbClr val="394B56"/>
                </a:solidFill>
                <a:latin typeface="Calibri" panose="020F0502020204030204" pitchFamily="34" charset="0"/>
              </a:rPr>
              <a:t>In addition to addressing the stated goals above, each proposal must demonstrate how they will align to at least one of the following NASA Office of STEM Engagement Goals below:</a:t>
            </a:r>
            <a:br>
              <a:rPr lang="en-US" sz="2200" b="1" i="0" u="none" strike="noStrike" baseline="0">
                <a:solidFill>
                  <a:srgbClr val="394B56"/>
                </a:solidFill>
                <a:latin typeface="Calibri" panose="020F0502020204030204" pitchFamily="34" charset="0"/>
              </a:rPr>
            </a:br>
            <a:endParaRPr lang="en-US" sz="2200" b="1" i="0" u="none" strike="noStrike" baseline="0">
              <a:solidFill>
                <a:srgbClr val="394B56"/>
              </a:solidFill>
              <a:latin typeface="Calibri" panose="020F0502020204030204" pitchFamily="34" charset="0"/>
            </a:endParaRPr>
          </a:p>
          <a:p>
            <a:pPr marL="284163" indent="-284163"/>
            <a:r>
              <a:rPr lang="en-US" sz="2200">
                <a:solidFill>
                  <a:srgbClr val="394B56"/>
                </a:solidFill>
                <a:latin typeface="Calibri" panose="020F0502020204030204" pitchFamily="34" charset="0"/>
              </a:rPr>
              <a:t>1. </a:t>
            </a:r>
            <a:r>
              <a:rPr lang="en-US" sz="2200" b="0" i="0" u="none" strike="noStrike" baseline="0">
                <a:solidFill>
                  <a:srgbClr val="394B56"/>
                </a:solidFill>
                <a:latin typeface="Calibri" panose="020F0502020204030204" pitchFamily="34" charset="0"/>
              </a:rPr>
              <a:t>Strategic Goal 1.0: Create unique opportunities for a diverse set of students to contribute to NASA’s work in exploration and discovery.</a:t>
            </a:r>
            <a:br>
              <a:rPr lang="en-US" sz="2200" b="0" i="0" u="none" strike="noStrike" baseline="0">
                <a:solidFill>
                  <a:srgbClr val="394B56"/>
                </a:solidFill>
                <a:latin typeface="Calibri" panose="020F0502020204030204" pitchFamily="34" charset="0"/>
              </a:rPr>
            </a:br>
            <a:endParaRPr lang="en-US" sz="2200" b="0" i="0" u="none" strike="noStrike" baseline="0">
              <a:solidFill>
                <a:srgbClr val="394B56"/>
              </a:solidFill>
              <a:latin typeface="Calibri" panose="020F0502020204030204" pitchFamily="34" charset="0"/>
            </a:endParaRPr>
          </a:p>
          <a:p>
            <a:pPr marL="284163" indent="-284163"/>
            <a:r>
              <a:rPr lang="en-US" sz="2200" b="0" i="0" u="none" strike="noStrike" baseline="0">
                <a:solidFill>
                  <a:srgbClr val="394B56"/>
                </a:solidFill>
                <a:latin typeface="Calibri" panose="020F0502020204030204" pitchFamily="34" charset="0"/>
              </a:rPr>
              <a:t>2. Strategic Goal 2.0: Build a diverse future STEM workforce by engaging students in authentic learning experiences with NASA’s people, content and facilities.</a:t>
            </a:r>
            <a:br>
              <a:rPr lang="en-US" sz="2200" b="0" i="0" u="none" strike="noStrike" baseline="0">
                <a:solidFill>
                  <a:srgbClr val="394B56"/>
                </a:solidFill>
                <a:latin typeface="Calibri" panose="020F0502020204030204" pitchFamily="34" charset="0"/>
              </a:rPr>
            </a:br>
            <a:endParaRPr lang="en-US" sz="2200" b="0" i="0" u="none" strike="noStrike" baseline="0">
              <a:solidFill>
                <a:srgbClr val="394B56"/>
              </a:solidFill>
              <a:latin typeface="Calibri" panose="020F0502020204030204" pitchFamily="34" charset="0"/>
            </a:endParaRPr>
          </a:p>
          <a:p>
            <a:pPr marL="284163" indent="-284163"/>
            <a:r>
              <a:rPr lang="en-US" sz="2200" b="0" i="0" u="none" strike="noStrike" baseline="0">
                <a:solidFill>
                  <a:srgbClr val="394B56"/>
                </a:solidFill>
                <a:latin typeface="Calibri" panose="020F0502020204030204" pitchFamily="34" charset="0"/>
              </a:rPr>
              <a:t>3. Strategic Goal 3.0: Attract diverse groups of students to STEM through learning opportunities that spark interest and provide connections to NASA’s mission and work.</a:t>
            </a:r>
            <a:endParaRPr lang="en-US" sz="2200"/>
          </a:p>
        </p:txBody>
      </p:sp>
    </p:spTree>
    <p:extLst>
      <p:ext uri="{BB962C8B-B14F-4D97-AF65-F5344CB8AC3E}">
        <p14:creationId xmlns:p14="http://schemas.microsoft.com/office/powerpoint/2010/main" val="137979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11" name="Google Shape;111;g2ac194df0a2_1_0"/>
          <p:cNvSpPr/>
          <p:nvPr/>
        </p:nvSpPr>
        <p:spPr>
          <a:xfrm>
            <a:off x="0" y="1"/>
            <a:ext cx="12192000" cy="1524000"/>
          </a:xfrm>
          <a:prstGeom prst="rect">
            <a:avLst/>
          </a:prstGeom>
          <a:solidFill>
            <a:srgbClr val="3A87AE"/>
          </a:solidFill>
          <a:ln>
            <a:noFill/>
          </a:ln>
          <a:effectLst>
            <a:outerShdw blurRad="50800" dist="38100" dir="2700000" algn="tl" rotWithShape="0">
              <a:prstClr val="black">
                <a:alpha val="40000"/>
              </a:prstClr>
            </a:outerShdw>
          </a:effectLst>
          <a:scene3d>
            <a:camera prst="orthographicFront"/>
            <a:lightRig rig="threePt" dir="t"/>
          </a:scene3d>
          <a:sp3d>
            <a:bevelT/>
          </a:sp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90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2" name="Title 1">
            <a:extLst>
              <a:ext uri="{FF2B5EF4-FFF2-40B4-BE49-F238E27FC236}">
                <a16:creationId xmlns:a16="http://schemas.microsoft.com/office/drawing/2014/main" id="{464B78E6-F4D9-080E-BFF4-7C2704552C85}"/>
              </a:ext>
            </a:extLst>
          </p:cNvPr>
          <p:cNvSpPr>
            <a:spLocks noGrp="1"/>
          </p:cNvSpPr>
          <p:nvPr>
            <p:ph type="title"/>
          </p:nvPr>
        </p:nvSpPr>
        <p:spPr>
          <a:xfrm>
            <a:off x="517857" y="367670"/>
            <a:ext cx="11156285" cy="788661"/>
          </a:xfrm>
        </p:spPr>
        <p:txBody>
          <a:bodyPr/>
          <a:lstStyle/>
          <a:p>
            <a:r>
              <a:rPr lang="en-US" sz="3600" b="1"/>
              <a:t>AIHEC’s TCU Building Bridges Webpage</a:t>
            </a:r>
          </a:p>
        </p:txBody>
      </p:sp>
      <p:sp>
        <p:nvSpPr>
          <p:cNvPr id="9" name="Rectangle 8">
            <a:extLst>
              <a:ext uri="{FF2B5EF4-FFF2-40B4-BE49-F238E27FC236}">
                <a16:creationId xmlns:a16="http://schemas.microsoft.com/office/drawing/2014/main" id="{F72F90E7-8E88-EF65-B561-5B2D342830C5}"/>
              </a:ext>
            </a:extLst>
          </p:cNvPr>
          <p:cNvSpPr/>
          <p:nvPr/>
        </p:nvSpPr>
        <p:spPr>
          <a:xfrm>
            <a:off x="509530" y="6203373"/>
            <a:ext cx="1547870" cy="4052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bird in a circle with yellow text&#10;&#10;Description automatically generated">
            <a:extLst>
              <a:ext uri="{FF2B5EF4-FFF2-40B4-BE49-F238E27FC236}">
                <a16:creationId xmlns:a16="http://schemas.microsoft.com/office/drawing/2014/main" id="{7AE8B217-5220-9C17-21A1-8CBF856F5257}"/>
              </a:ext>
            </a:extLst>
          </p:cNvPr>
          <p:cNvPicPr>
            <a:picLocks noChangeAspect="1"/>
          </p:cNvPicPr>
          <p:nvPr/>
        </p:nvPicPr>
        <p:blipFill>
          <a:blip r:embed="rId3"/>
          <a:stretch>
            <a:fillRect/>
          </a:stretch>
        </p:blipFill>
        <p:spPr>
          <a:xfrm>
            <a:off x="1114882" y="5846430"/>
            <a:ext cx="2181715" cy="891401"/>
          </a:xfrm>
          <a:prstGeom prst="rect">
            <a:avLst/>
          </a:prstGeom>
        </p:spPr>
      </p:pic>
      <p:pic>
        <p:nvPicPr>
          <p:cNvPr id="10" name="Picture 9">
            <a:extLst>
              <a:ext uri="{FF2B5EF4-FFF2-40B4-BE49-F238E27FC236}">
                <a16:creationId xmlns:a16="http://schemas.microsoft.com/office/drawing/2014/main" id="{5CB21C5F-86ED-CD76-6786-CA51FA58C321}"/>
              </a:ext>
            </a:extLst>
          </p:cNvPr>
          <p:cNvPicPr>
            <a:picLocks noChangeAspect="1"/>
          </p:cNvPicPr>
          <p:nvPr/>
        </p:nvPicPr>
        <p:blipFill>
          <a:blip r:embed="rId4"/>
          <a:srcRect/>
          <a:stretch/>
        </p:blipFill>
        <p:spPr>
          <a:xfrm>
            <a:off x="168721" y="5872487"/>
            <a:ext cx="1114744" cy="839285"/>
          </a:xfrm>
          <a:prstGeom prst="rect">
            <a:avLst/>
          </a:prstGeom>
          <a:ln>
            <a:noFill/>
          </a:ln>
          <a:effectLst/>
        </p:spPr>
      </p:pic>
      <p:sp>
        <p:nvSpPr>
          <p:cNvPr id="4" name="TextBox 3">
            <a:extLst>
              <a:ext uri="{FF2B5EF4-FFF2-40B4-BE49-F238E27FC236}">
                <a16:creationId xmlns:a16="http://schemas.microsoft.com/office/drawing/2014/main" id="{CA5A6579-2ACF-1895-0E03-9DC7D3AA514E}"/>
              </a:ext>
            </a:extLst>
          </p:cNvPr>
          <p:cNvSpPr txBox="1"/>
          <p:nvPr/>
        </p:nvSpPr>
        <p:spPr>
          <a:xfrm>
            <a:off x="870177" y="1435369"/>
            <a:ext cx="10206941" cy="4499693"/>
          </a:xfrm>
          <a:prstGeom prst="rect">
            <a:avLst/>
          </a:prstGeom>
          <a:noFill/>
        </p:spPr>
        <p:txBody>
          <a:bodyPr wrap="square" lIns="91440" tIns="45720" rIns="91440" bIns="45720" anchor="t">
            <a:spAutoFit/>
          </a:bodyPr>
          <a:lstStyle/>
          <a:p>
            <a:pPr marL="0" marR="0">
              <a:lnSpc>
                <a:spcPct val="150000"/>
              </a:lnSpc>
              <a:spcBef>
                <a:spcPts val="0"/>
              </a:spcBef>
              <a:spcAft>
                <a:spcPts val="900"/>
              </a:spcAft>
            </a:pPr>
            <a:r>
              <a:rPr lang="en-US" sz="1800" b="1">
                <a:solidFill>
                  <a:schemeClr val="bg2">
                    <a:lumMod val="50000"/>
                  </a:schemeClr>
                </a:solidFill>
                <a:latin typeface="Calibri"/>
                <a:ea typeface="Times New Roman" panose="02020603050405020304" pitchFamily="18" charset="0"/>
                <a:hlinkClick r:id="rId5">
                  <a:extLst>
                    <a:ext uri="{A12FA001-AC4F-418D-AE19-62706E023703}">
                      <ahyp:hlinkClr xmlns:ahyp="http://schemas.microsoft.com/office/drawing/2018/hyperlinkcolor" val="tx"/>
                    </a:ext>
                  </a:extLst>
                </a:hlinkClick>
              </a:rPr>
              <a:t>WEBPAGE LINK</a:t>
            </a:r>
            <a:endParaRPr lang="en-US" sz="1800" b="1">
              <a:solidFill>
                <a:schemeClr val="bg2">
                  <a:lumMod val="50000"/>
                </a:schemeClr>
              </a:solidFill>
              <a:latin typeface="Calibri"/>
              <a:ea typeface="Times New Roman" panose="02020603050405020304" pitchFamily="18" charset="0"/>
            </a:endParaRPr>
          </a:p>
          <a:p>
            <a:pPr marR="0">
              <a:lnSpc>
                <a:spcPct val="150000"/>
              </a:lnSpc>
              <a:spcBef>
                <a:spcPts val="0"/>
              </a:spcBef>
              <a:spcAft>
                <a:spcPts val="900"/>
              </a:spcAft>
            </a:pPr>
            <a:r>
              <a:rPr lang="en-US" sz="2000" b="1">
                <a:solidFill>
                  <a:schemeClr val="bg2">
                    <a:lumMod val="50000"/>
                  </a:schemeClr>
                </a:solidFill>
                <a:effectLst/>
                <a:latin typeface="Calibri"/>
                <a:ea typeface="Times New Roman" panose="02020603050405020304" pitchFamily="18" charset="0"/>
              </a:rPr>
              <a:t>WEBPAGE NAVIGATION:</a:t>
            </a:r>
          </a:p>
          <a:p>
            <a:pPr marL="628650" marR="0" indent="-285750">
              <a:lnSpc>
                <a:spcPct val="150000"/>
              </a:lnSpc>
              <a:spcBef>
                <a:spcPts val="0"/>
              </a:spcBef>
              <a:spcAft>
                <a:spcPts val="900"/>
              </a:spcAft>
              <a:buFont typeface="Courier New" panose="02070309020205020404" pitchFamily="49" charset="0"/>
              <a:buChar char="o"/>
            </a:pPr>
            <a:r>
              <a:rPr lang="en-US" sz="2000">
                <a:solidFill>
                  <a:schemeClr val="bg2">
                    <a:lumMod val="50000"/>
                  </a:schemeClr>
                </a:solidFill>
                <a:latin typeface="Calibri"/>
                <a:ea typeface="Times New Roman" panose="02020603050405020304" pitchFamily="18" charset="0"/>
              </a:rPr>
              <a:t>Links to Webinar Registrations and Supporting Media</a:t>
            </a:r>
          </a:p>
          <a:p>
            <a:pPr marL="971550" lvl="8" indent="-285750">
              <a:lnSpc>
                <a:spcPct val="150000"/>
              </a:lnSpc>
              <a:spcAft>
                <a:spcPts val="900"/>
              </a:spcAft>
              <a:buFont typeface="Courier New" panose="02070309020205020404" pitchFamily="49" charset="0"/>
              <a:buChar char="o"/>
            </a:pPr>
            <a:r>
              <a:rPr lang="en-US" sz="2000">
                <a:solidFill>
                  <a:schemeClr val="bg2">
                    <a:lumMod val="50000"/>
                  </a:schemeClr>
                </a:solidFill>
                <a:latin typeface="Calibri"/>
                <a:ea typeface="Times New Roman" panose="02020603050405020304" pitchFamily="18" charset="0"/>
              </a:rPr>
              <a:t>Post-webinar, links to PowerPoints and Webinar Recordings can be found here</a:t>
            </a:r>
          </a:p>
          <a:p>
            <a:pPr marL="628650" lvl="8" indent="-285750">
              <a:lnSpc>
                <a:spcPct val="150000"/>
              </a:lnSpc>
              <a:spcAft>
                <a:spcPts val="900"/>
              </a:spcAft>
              <a:buFont typeface="Courier New" panose="02070309020205020404" pitchFamily="49" charset="0"/>
              <a:buChar char="o"/>
            </a:pPr>
            <a:r>
              <a:rPr lang="en-US" sz="2000">
                <a:solidFill>
                  <a:schemeClr val="bg2">
                    <a:lumMod val="50000"/>
                  </a:schemeClr>
                </a:solidFill>
                <a:latin typeface="Calibri"/>
                <a:ea typeface="Times New Roman" panose="02020603050405020304" pitchFamily="18" charset="0"/>
              </a:rPr>
              <a:t>Documents and Templates</a:t>
            </a:r>
          </a:p>
          <a:p>
            <a:pPr marL="628650" lvl="8" indent="-285750">
              <a:lnSpc>
                <a:spcPct val="150000"/>
              </a:lnSpc>
              <a:spcAft>
                <a:spcPts val="900"/>
              </a:spcAft>
              <a:buFont typeface="Courier New" panose="02070309020205020404" pitchFamily="49" charset="0"/>
              <a:buChar char="o"/>
            </a:pPr>
            <a:r>
              <a:rPr lang="en-US" sz="2000">
                <a:solidFill>
                  <a:schemeClr val="bg2">
                    <a:lumMod val="50000"/>
                  </a:schemeClr>
                </a:solidFill>
                <a:latin typeface="Calibri"/>
                <a:ea typeface="Times New Roman" panose="02020603050405020304" pitchFamily="18" charset="0"/>
              </a:rPr>
              <a:t>Submission Buttons </a:t>
            </a:r>
          </a:p>
          <a:p>
            <a:pPr marL="966788" lvl="8" indent="-285750">
              <a:lnSpc>
                <a:spcPct val="150000"/>
              </a:lnSpc>
              <a:spcAft>
                <a:spcPts val="900"/>
              </a:spcAft>
              <a:buFont typeface="Courier New" panose="02070309020205020404" pitchFamily="49" charset="0"/>
              <a:buChar char="o"/>
            </a:pPr>
            <a:r>
              <a:rPr lang="en-US" sz="2000">
                <a:solidFill>
                  <a:schemeClr val="bg2">
                    <a:lumMod val="50000"/>
                  </a:schemeClr>
                </a:solidFill>
                <a:latin typeface="Calibri"/>
                <a:ea typeface="Times New Roman" panose="02020603050405020304" pitchFamily="18" charset="0"/>
              </a:rPr>
              <a:t>Pre-Application Submission – Note: 10/16 deadline</a:t>
            </a:r>
            <a:endParaRPr lang="en-US" sz="2000">
              <a:solidFill>
                <a:schemeClr val="bg2">
                  <a:lumMod val="50000"/>
                </a:schemeClr>
              </a:solidFill>
              <a:latin typeface="Calibri" panose="020F0502020204030204" pitchFamily="34" charset="0"/>
              <a:ea typeface="Times New Roman" panose="02020603050405020304" pitchFamily="18" charset="0"/>
            </a:endParaRPr>
          </a:p>
          <a:p>
            <a:pPr marL="628650" lvl="8" indent="-285750">
              <a:lnSpc>
                <a:spcPct val="150000"/>
              </a:lnSpc>
              <a:spcAft>
                <a:spcPts val="900"/>
              </a:spcAft>
              <a:buFont typeface="Courier New" panose="02070309020205020404" pitchFamily="49" charset="0"/>
              <a:buChar char="o"/>
            </a:pPr>
            <a:r>
              <a:rPr lang="en-US" sz="2000">
                <a:solidFill>
                  <a:schemeClr val="bg2">
                    <a:lumMod val="50000"/>
                  </a:schemeClr>
                </a:solidFill>
                <a:latin typeface="Calibri"/>
                <a:ea typeface="Times New Roman" panose="02020603050405020304" pitchFamily="18" charset="0"/>
              </a:rPr>
              <a:t>NASA Building Bridges Resource Bank</a:t>
            </a:r>
            <a:endParaRPr lang="en-US" sz="1800">
              <a:solidFill>
                <a:schemeClr val="bg2">
                  <a:lumMod val="50000"/>
                </a:schemeClr>
              </a:solidFill>
              <a:latin typeface="Calibri"/>
              <a:ea typeface="Times New Roman" panose="02020603050405020304" pitchFamily="18" charset="0"/>
            </a:endParaRPr>
          </a:p>
        </p:txBody>
      </p:sp>
    </p:spTree>
    <p:extLst>
      <p:ext uri="{BB962C8B-B14F-4D97-AF65-F5344CB8AC3E}">
        <p14:creationId xmlns:p14="http://schemas.microsoft.com/office/powerpoint/2010/main" val="356334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Slipstream">
      <a:dk1>
        <a:srgbClr val="143367"/>
      </a:dk1>
      <a:lt1>
        <a:srgbClr val="FFFFFF"/>
      </a:lt1>
      <a:dk2>
        <a:srgbClr val="212745"/>
      </a:dk2>
      <a:lt2>
        <a:srgbClr val="B4DCFA"/>
      </a:lt2>
      <a:accent1>
        <a:srgbClr val="1669C9"/>
      </a:accent1>
      <a:accent2>
        <a:srgbClr val="5ECCF3"/>
      </a:accent2>
      <a:accent3>
        <a:srgbClr val="71DB1D"/>
      </a:accent3>
      <a:accent4>
        <a:srgbClr val="ABC1DA"/>
      </a:accent4>
      <a:accent5>
        <a:srgbClr val="FF8021"/>
      </a:accent5>
      <a:accent6>
        <a:srgbClr val="F14124"/>
      </a:accent6>
      <a:hlink>
        <a:srgbClr val="56C7AA"/>
      </a:hlink>
      <a:folHlink>
        <a:srgbClr val="59A8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4954741720FB4499FD1E9422A49FA7" ma:contentTypeVersion="5" ma:contentTypeDescription="Create a new document." ma:contentTypeScope="" ma:versionID="5ec963ea76692e40ed578a01c7b763e3">
  <xsd:schema xmlns:xsd="http://www.w3.org/2001/XMLSchema" xmlns:xs="http://www.w3.org/2001/XMLSchema" xmlns:p="http://schemas.microsoft.com/office/2006/metadata/properties" xmlns:ns1="http://schemas.microsoft.com/sharepoint/v3" xmlns:ns2="25511ad5-2ebc-43e2-8c8c-359b1c6e6498" xmlns:ns3="f3f98e1a-03e1-444f-a0a1-a16a2d2cfef8" xmlns:ns4="d30df12c-fc41-4efa-87d3-dfff49dcf3c4" targetNamespace="http://schemas.microsoft.com/office/2006/metadata/properties" ma:root="true" ma:fieldsID="e4ef05f9540eaa8007d056a3603a1554" ns1:_="" ns2:_="" ns3:_="" ns4:_="">
    <xsd:import namespace="http://schemas.microsoft.com/sharepoint/v3"/>
    <xsd:import namespace="25511ad5-2ebc-43e2-8c8c-359b1c6e6498"/>
    <xsd:import namespace="f3f98e1a-03e1-444f-a0a1-a16a2d2cfef8"/>
    <xsd:import namespace="d30df12c-fc41-4efa-87d3-dfff49dcf3c4"/>
    <xsd:element name="properties">
      <xsd:complexType>
        <xsd:sequence>
          <xsd:element name="documentManagement">
            <xsd:complexType>
              <xsd:all>
                <xsd:element ref="ns2:Document_x0020_Description" minOccurs="0"/>
                <xsd:element ref="ns2:Date_x0020_Posted" minOccurs="0"/>
                <xsd:element ref="ns3:SharedWithUsers" minOccurs="0"/>
                <xsd:element ref="ns1:URL" minOccurs="0"/>
                <xsd:element ref="ns4:Web_x0020_Page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RL" ma:index="11"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5511ad5-2ebc-43e2-8c8c-359b1c6e6498" elementFormDefault="qualified">
    <xsd:import namespace="http://schemas.microsoft.com/office/2006/documentManagement/types"/>
    <xsd:import namespace="http://schemas.microsoft.com/office/infopath/2007/PartnerControls"/>
    <xsd:element name="Document_x0020_Description" ma:index="8" nillable="true" ma:displayName="Document Description" ma:internalName="Document_x0020_Description">
      <xsd:simpleType>
        <xsd:restriction base="dms:Note"/>
      </xsd:simpleType>
    </xsd:element>
    <xsd:element name="Date_x0020_Posted" ma:index="9" nillable="true" ma:displayName="Date Posted" ma:default="[today]" ma:format="DateOnly" ma:internalName="Date_x0020_Post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3f98e1a-03e1-444f-a0a1-a16a2d2cfef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30df12c-fc41-4efa-87d3-dfff49dcf3c4" elementFormDefault="qualified">
    <xsd:import namespace="http://schemas.microsoft.com/office/2006/documentManagement/types"/>
    <xsd:import namespace="http://schemas.microsoft.com/office/infopath/2007/PartnerControls"/>
    <xsd:element name="Web_x0020_Page_x0020_Name" ma:index="12" nillable="true" ma:displayName="Web Page Name" ma:internalName="Web_x0020_Page_x0020_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3f98e1a-03e1-444f-a0a1-a16a2d2cfef8">
      <UserInfo>
        <DisplayName/>
        <AccountId xsi:nil="true"/>
        <AccountType/>
      </UserInfo>
    </SharedWithUsers>
    <Web_x0020_Page_x0020_Name xmlns="d30df12c-fc41-4efa-87d3-dfff49dcf3c4" xsi:nil="true"/>
    <Date_x0020_Posted xmlns="25511ad5-2ebc-43e2-8c8c-359b1c6e6498">2024-10-04T01:26:39+00:00</Date_x0020_Posted>
    <URL xmlns="http://schemas.microsoft.com/sharepoint/v3">
      <Url xsi:nil="true"/>
      <Description xsi:nil="true"/>
    </URL>
    <Document_x0020_Description xmlns="25511ad5-2ebc-43e2-8c8c-359b1c6e649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76A6C6-C042-499D-AF2F-4B56D058BB3C}"/>
</file>

<file path=customXml/itemProps2.xml><?xml version="1.0" encoding="utf-8"?>
<ds:datastoreItem xmlns:ds="http://schemas.openxmlformats.org/officeDocument/2006/customXml" ds:itemID="{28B46F20-0C0F-4D34-B367-10746D333C59}">
  <ds:schemaRefs>
    <ds:schemaRef ds:uri="cb2b6980-6301-489a-9178-d8e1a8821540"/>
    <ds:schemaRef ds:uri="f01a1a45-1065-415c-b169-dd077ee8b8d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489E83A-BA45-45C6-A3F7-660A940C1F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1037</Words>
  <Application>Microsoft Office PowerPoint</Application>
  <PresentationFormat>Widescreen</PresentationFormat>
  <Paragraphs>118</Paragraphs>
  <Slides>12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Courier New</vt:lpstr>
      <vt:lpstr>Arial</vt:lpstr>
      <vt:lpstr>Helvetica Neue</vt:lpstr>
      <vt:lpstr>NTR</vt:lpstr>
      <vt:lpstr>Wingdings,Sans-Serif</vt:lpstr>
      <vt:lpstr>Calibri</vt:lpstr>
      <vt:lpstr>Noto Sans Symbols</vt:lpstr>
      <vt:lpstr>Segoe UI</vt:lpstr>
      <vt:lpstr>Wingdings</vt:lpstr>
      <vt:lpstr>Office Theme</vt:lpstr>
      <vt:lpstr>PowerPoint Presentation</vt:lpstr>
      <vt:lpstr>Today’s Agenda</vt:lpstr>
      <vt:lpstr>AIHEC &amp; NASA Team</vt:lpstr>
      <vt:lpstr>RFP Overview – Purpose</vt:lpstr>
      <vt:lpstr>RFP Overview</vt:lpstr>
      <vt:lpstr>RFP Overview – Priority Areas</vt:lpstr>
      <vt:lpstr>RFP Overview - Programmatic Goals </vt:lpstr>
      <vt:lpstr>RFP Overview - STEM &amp; Engagement Goals</vt:lpstr>
      <vt:lpstr>AIHEC’s TCU Building Bridges Webpage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4  Checking in</dc:title>
  <dc:creator>Nancy Tien</dc:creator>
  <cp:lastModifiedBy>Kathy DePalma</cp:lastModifiedBy>
  <cp:revision>2</cp:revision>
  <dcterms:created xsi:type="dcterms:W3CDTF">2021-12-15T18:09:03Z</dcterms:created>
  <dcterms:modified xsi:type="dcterms:W3CDTF">2024-10-03T15:21:38Z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0x010100DA4954741720FB4499FD1E9422A49FA7</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